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notesMasterIdLst>
    <p:notesMasterId r:id="rId27"/>
  </p:notesMasterIdLst>
  <p:sldIdLst>
    <p:sldId id="256" r:id="rId2"/>
    <p:sldId id="257" r:id="rId3"/>
    <p:sldId id="269" r:id="rId4"/>
    <p:sldId id="288" r:id="rId5"/>
    <p:sldId id="270" r:id="rId6"/>
    <p:sldId id="258" r:id="rId7"/>
    <p:sldId id="267" r:id="rId8"/>
    <p:sldId id="279" r:id="rId9"/>
    <p:sldId id="274" r:id="rId10"/>
    <p:sldId id="273" r:id="rId11"/>
    <p:sldId id="275" r:id="rId12"/>
    <p:sldId id="278" r:id="rId13"/>
    <p:sldId id="284" r:id="rId14"/>
    <p:sldId id="277" r:id="rId15"/>
    <p:sldId id="276" r:id="rId16"/>
    <p:sldId id="280" r:id="rId17"/>
    <p:sldId id="263" r:id="rId18"/>
    <p:sldId id="262" r:id="rId19"/>
    <p:sldId id="282" r:id="rId20"/>
    <p:sldId id="283" r:id="rId21"/>
    <p:sldId id="281" r:id="rId22"/>
    <p:sldId id="286" r:id="rId23"/>
    <p:sldId id="287" r:id="rId24"/>
    <p:sldId id="285" r:id="rId25"/>
    <p:sldId id="264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99FFCC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51" autoAdjust="0"/>
    <p:restoredTop sz="52594" autoAdjust="0"/>
  </p:normalViewPr>
  <p:slideViewPr>
    <p:cSldViewPr>
      <p:cViewPr>
        <p:scale>
          <a:sx n="94" d="100"/>
          <a:sy n="94" d="100"/>
        </p:scale>
        <p:origin x="-125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C5BE58-FD43-4559-AD5C-06E06B677163}" type="datetimeFigureOut">
              <a:rPr lang="ru-RU" smtClean="0"/>
              <a:t>16.08.2021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19532B-DD7B-4F45-BAE0-40BF410F1F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981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4F61EDD-29A9-4463-B619-D891CA479D65}" type="slidenum">
              <a:rPr lang="ru-RU" altLang="ru-RU" sz="1200">
                <a:latin typeface="Arial" panose="020B0604020202020204" pitchFamily="34" charset="0"/>
              </a:rPr>
              <a:pPr eaLnBrk="1" hangingPunct="1"/>
              <a:t>10</a:t>
            </a:fld>
            <a:endParaRPr lang="ru-RU" altLang="ru-RU" sz="1200">
              <a:latin typeface="Arial" panose="020B0604020202020204" pitchFamily="34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330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585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60959-7D09-47A1-BFA0-F2E7825C9C91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354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872823-EDF7-4F3B-B5DE-7B332007B8B1}" type="slidenum">
              <a:rPr lang="ru-RU" altLang="ru-RU" smtClean="0">
                <a:solidFill>
                  <a:srgbClr val="073E87"/>
                </a:solidFill>
              </a:rPr>
              <a:pPr/>
              <a:t>‹#›</a:t>
            </a:fld>
            <a:endParaRPr lang="ru-RU" altLang="ru-RU">
              <a:solidFill>
                <a:srgbClr val="073E87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EAFAA8-0EBF-4BE5-936F-A3CC12F246DC}" type="slidenum">
              <a:rPr lang="ru-RU" altLang="ru-RU" smtClean="0">
                <a:solidFill>
                  <a:srgbClr val="073E87"/>
                </a:solidFill>
              </a:rPr>
              <a:pPr/>
              <a:t>‹#›</a:t>
            </a:fld>
            <a:endParaRPr lang="ru-RU" altLang="ru-RU">
              <a:solidFill>
                <a:srgbClr val="073E87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B0BA84-30D9-4606-B1BC-7DF708E92085}" type="slidenum">
              <a:rPr lang="ru-RU" altLang="ru-RU" smtClean="0">
                <a:solidFill>
                  <a:srgbClr val="073E87"/>
                </a:solidFill>
              </a:rPr>
              <a:pPr/>
              <a:t>‹#›</a:t>
            </a:fld>
            <a:endParaRPr lang="ru-RU" altLang="ru-RU">
              <a:solidFill>
                <a:srgbClr val="073E87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</p:spTree>
    <p:extLst>
      <p:ext uri="{BB962C8B-B14F-4D97-AF65-F5344CB8AC3E}">
        <p14:creationId xmlns:p14="http://schemas.microsoft.com/office/powerpoint/2010/main" val="1684942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7B11E7-A274-47A6-809E-E324EC7091D8}" type="slidenum">
              <a:rPr lang="ru-RU" altLang="ru-RU" smtClean="0">
                <a:solidFill>
                  <a:srgbClr val="073E87"/>
                </a:solidFill>
              </a:rPr>
              <a:pPr/>
              <a:t>‹#›</a:t>
            </a:fld>
            <a:endParaRPr lang="ru-RU" altLang="ru-RU">
              <a:solidFill>
                <a:srgbClr val="073E87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E9CCDA-E525-4E58-A3F5-C82BFC021DED}" type="slidenum">
              <a:rPr lang="ru-RU" altLang="ru-RU" smtClean="0">
                <a:solidFill>
                  <a:srgbClr val="073E87"/>
                </a:solidFill>
              </a:rPr>
              <a:pPr/>
              <a:t>‹#›</a:t>
            </a:fld>
            <a:endParaRPr lang="ru-RU" altLang="ru-RU">
              <a:solidFill>
                <a:srgbClr val="073E87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9E150C-3839-4559-89A9-AF11763E2A22}" type="slidenum">
              <a:rPr lang="ru-RU" altLang="ru-RU" smtClean="0">
                <a:solidFill>
                  <a:srgbClr val="073E87"/>
                </a:solidFill>
              </a:rPr>
              <a:pPr/>
              <a:t>‹#›</a:t>
            </a:fld>
            <a:endParaRPr lang="ru-RU" altLang="ru-RU">
              <a:solidFill>
                <a:srgbClr val="073E87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EF41F0-5AFB-42F6-B4D9-E5CE106F47DE}" type="slidenum">
              <a:rPr lang="ru-RU" altLang="ru-RU" smtClean="0">
                <a:solidFill>
                  <a:srgbClr val="073E87"/>
                </a:solidFill>
              </a:rPr>
              <a:pPr/>
              <a:t>‹#›</a:t>
            </a:fld>
            <a:endParaRPr lang="ru-RU" altLang="ru-RU">
              <a:solidFill>
                <a:srgbClr val="073E87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47FD93-CAE7-4485-BC84-407BEA11E893}" type="slidenum">
              <a:rPr lang="ru-RU" altLang="ru-RU" smtClean="0">
                <a:solidFill>
                  <a:srgbClr val="073E87"/>
                </a:solidFill>
              </a:rPr>
              <a:pPr/>
              <a:t>‹#›</a:t>
            </a:fld>
            <a:endParaRPr lang="ru-RU" altLang="ru-RU">
              <a:solidFill>
                <a:srgbClr val="073E87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73AF19-A198-4AEA-96A2-6E2808216EB9}" type="slidenum">
              <a:rPr lang="ru-RU" altLang="ru-RU" smtClean="0">
                <a:solidFill>
                  <a:srgbClr val="073E87"/>
                </a:solidFill>
              </a:rPr>
              <a:pPr/>
              <a:t>‹#›</a:t>
            </a:fld>
            <a:endParaRPr lang="ru-RU" altLang="ru-RU">
              <a:solidFill>
                <a:srgbClr val="073E87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1E428E-781D-4EBE-9346-1899057A9691}" type="slidenum">
              <a:rPr lang="ru-RU" altLang="ru-RU" smtClean="0">
                <a:solidFill>
                  <a:srgbClr val="073E87"/>
                </a:solidFill>
              </a:rPr>
              <a:pPr/>
              <a:t>‹#›</a:t>
            </a:fld>
            <a:endParaRPr lang="ru-RU" altLang="ru-RU">
              <a:solidFill>
                <a:srgbClr val="073E87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9AEFA1-39CF-4ABD-AFDB-3F15EC043236}" type="slidenum">
              <a:rPr lang="ru-RU" altLang="ru-RU" smtClean="0">
                <a:solidFill>
                  <a:srgbClr val="073E87"/>
                </a:solidFill>
              </a:rPr>
              <a:pPr/>
              <a:t>‹#›</a:t>
            </a:fld>
            <a:endParaRPr lang="ru-RU" altLang="ru-RU">
              <a:solidFill>
                <a:srgbClr val="073E87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B18C95E-32B7-4B86-B89A-C297327C67CF}" type="slidenum">
              <a:rPr lang="ru-RU" altLang="ru-RU" smtClean="0">
                <a:solidFill>
                  <a:srgbClr val="073E87"/>
                </a:solidFill>
                <a:latin typeface="Times New Roman" panose="02020603050405020304" pitchFamily="18" charset="0"/>
              </a:rPr>
              <a:pPr/>
              <a:t>‹#›</a:t>
            </a:fld>
            <a:endParaRPr lang="ru-RU" altLang="ru-RU" smtClean="0">
              <a:solidFill>
                <a:srgbClr val="073E87"/>
              </a:solidFill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eg"/><Relationship Id="rId7" Type="http://schemas.openxmlformats.org/officeDocument/2006/relationships/image" Target="../media/image1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JPG"/><Relationship Id="rId4" Type="http://schemas.openxmlformats.org/officeDocument/2006/relationships/image" Target="../media/image14.jpg"/><Relationship Id="rId9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&#1059;&#1088;&#1086;&#1082;-&#1087;&#1091;&#1090;&#1077;&#1096;&#1077;&#1089;&#1090;&#1074;&#1080;&#1077;.doc" TargetMode="External"/><Relationship Id="rId2" Type="http://schemas.openxmlformats.org/officeDocument/2006/relationships/hyperlink" Target="6%20&#1082;&#1083;&#1072;&#1089;&#1089;%20&#1044;&#1091;&#1073;&#1088;&#1086;&#1074;&#1089;&#1082;&#1080;&#1081;/&#1050;&#1090;&#1086;%20&#1093;&#1086;&#1095;&#1077;&#1090;%20&#1089;&#1090;&#1072;&#1090;&#1100;%20&#1087;&#1103;&#1090;&#1080;&#1086;&#1085;&#1077;&#1088;&#1086;&#1084;.ppt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&#1050;&#1086;&#1085;&#1089;&#1087;&#1077;&#1082;&#1090;%20&#1080;&#1075;&#1088;&#1099;.doc" TargetMode="External"/><Relationship Id="rId5" Type="http://schemas.openxmlformats.org/officeDocument/2006/relationships/hyperlink" Target="&#1048;&#1075;&#1088;&#1086;&#1074;&#1099;&#1077;%20&#1087;&#1088;&#1080;&#1077;&#1084;&#1099;.doc" TargetMode="External"/><Relationship Id="rId4" Type="http://schemas.openxmlformats.org/officeDocument/2006/relationships/hyperlink" Target="&#1050;&#1042;&#1053;.do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560840" cy="331236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  <a:effectLst/>
              </a:rPr>
              <a:t>Применение  инновационных технологий на уроках ОБЖ</a:t>
            </a:r>
            <a:br>
              <a:rPr lang="ru-RU" dirty="0" smtClean="0">
                <a:solidFill>
                  <a:srgbClr val="C00000"/>
                </a:solidFill>
                <a:effectLst/>
              </a:rPr>
            </a:br>
            <a:endParaRPr lang="ru-RU" dirty="0">
              <a:solidFill>
                <a:srgbClr val="C00000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50" y="5143512"/>
            <a:ext cx="4471988" cy="142876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cs typeface="Times New Roman" pitchFamily="18" charset="0"/>
              </a:rPr>
              <a:t> 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5248974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МОУ ДО «Турочакская ДЮСШ»</a:t>
            </a:r>
          </a:p>
          <a:p>
            <a:pPr algn="ctr"/>
            <a:r>
              <a:rPr lang="ru-RU" b="1" dirty="0" smtClean="0"/>
              <a:t>методист: Васильева  Е.В.</a:t>
            </a:r>
            <a:endParaRPr lang="ru-RU" b="1" dirty="0"/>
          </a:p>
          <a:p>
            <a:pPr algn="ctr"/>
            <a:r>
              <a:rPr lang="ru-RU" b="1" dirty="0" err="1" smtClean="0"/>
              <a:t>с.Турочак</a:t>
            </a:r>
            <a:r>
              <a:rPr lang="ru-RU" b="1" dirty="0" smtClean="0"/>
              <a:t>, 2021г.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848674"/>
            <a:ext cx="2705100" cy="240030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476672"/>
            <a:ext cx="8229600" cy="15841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</a:t>
            </a:r>
            <a:r>
              <a:rPr lang="ru-RU" sz="4000" b="1" dirty="0" smtClean="0">
                <a:solidFill>
                  <a:srgbClr val="FF0000"/>
                </a:solidFill>
              </a:rPr>
              <a:t>Типология педагогических игр по характеру игровой методике 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988840"/>
            <a:ext cx="7015162" cy="4368379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sz="2400" dirty="0" smtClean="0"/>
              <a:t>предметные,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dirty="0" smtClean="0"/>
              <a:t>сюжетные,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dirty="0" smtClean="0"/>
              <a:t>ролевые,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dirty="0" smtClean="0"/>
              <a:t>деловые,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dirty="0" smtClean="0"/>
              <a:t>имитационные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dirty="0" smtClean="0"/>
              <a:t> игры-драматизации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dirty="0" smtClean="0"/>
              <a:t>специфику игровой технологии в значительной степени определяет игровая среда: различают игры с предметами и без предметов, настольные, комнатные, уличные, на местности, компьютерные и с ТСО, а также с различны­ми средствами передвижения</a:t>
            </a:r>
            <a:r>
              <a:rPr lang="ru-RU" altLang="ru-RU" sz="2000" dirty="0" smtClean="0"/>
              <a:t>. </a:t>
            </a:r>
          </a:p>
        </p:txBody>
      </p:sp>
      <p:pic>
        <p:nvPicPr>
          <p:cNvPr id="4" name="Picture 2054" descr="j034336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484313"/>
            <a:ext cx="273685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366936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GE047_350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2413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3200" b="1" smtClean="0">
                <a:solidFill>
                  <a:srgbClr val="FF0000"/>
                </a:solidFill>
              </a:rPr>
              <a:t>Личностно-ориентированное  обучение </a:t>
            </a:r>
          </a:p>
        </p:txBody>
      </p:sp>
      <p:pic>
        <p:nvPicPr>
          <p:cNvPr id="5325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49300"/>
            <a:ext cx="8460432" cy="621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870003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539750" y="198439"/>
            <a:ext cx="8148638" cy="6173788"/>
            <a:chOff x="340" y="125"/>
            <a:chExt cx="5133" cy="3889"/>
          </a:xfrm>
        </p:grpSpPr>
        <p:sp>
          <p:nvSpPr>
            <p:cNvPr id="24581" name="WordArt 5"/>
            <p:cNvSpPr>
              <a:spLocks noChangeArrowheads="1" noChangeShapeType="1" noTextEdit="1"/>
            </p:cNvSpPr>
            <p:nvPr/>
          </p:nvSpPr>
          <p:spPr bwMode="auto">
            <a:xfrm>
              <a:off x="657" y="125"/>
              <a:ext cx="4132" cy="40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 dirty="0" smtClean="0">
                  <a:ln w="9525">
                    <a:solidFill>
                      <a:srgbClr val="00008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5E9EFF"/>
                      </a:gs>
                      <a:gs pos="39999">
                        <a:srgbClr val="85C2FF"/>
                      </a:gs>
                      <a:gs pos="70000">
                        <a:srgbClr val="C4D6EB"/>
                      </a:gs>
                      <a:gs pos="100000">
                        <a:srgbClr val="FFEBFA"/>
                      </a:gs>
                    </a:gsLst>
                    <a:path path="rect">
                      <a:fillToRect t="100000" r="100000"/>
                    </a:path>
                  </a:gradFill>
                  <a:effectLst>
                    <a:outerShdw dist="35921" dir="2700000" algn="ctr" rotWithShape="0">
                      <a:srgbClr val="C0C0C0"/>
                    </a:outerShdw>
                  </a:effectLst>
                  <a:latin typeface="Impact"/>
                </a:rPr>
                <a:t>Личностно   ориентированный   </a:t>
              </a:r>
              <a:r>
                <a:rPr lang="ru-RU" sz="3600" kern="10" dirty="0">
                  <a:ln w="9525">
                    <a:solidFill>
                      <a:srgbClr val="00008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5E9EFF"/>
                      </a:gs>
                      <a:gs pos="39999">
                        <a:srgbClr val="85C2FF"/>
                      </a:gs>
                      <a:gs pos="70000">
                        <a:srgbClr val="C4D6EB"/>
                      </a:gs>
                      <a:gs pos="100000">
                        <a:srgbClr val="FFEBFA"/>
                      </a:gs>
                    </a:gsLst>
                    <a:path path="rect">
                      <a:fillToRect t="100000" r="100000"/>
                    </a:path>
                  </a:gradFill>
                  <a:effectLst>
                    <a:outerShdw dist="35921" dir="2700000" algn="ctr" rotWithShape="0">
                      <a:srgbClr val="C0C0C0"/>
                    </a:outerShdw>
                  </a:effectLst>
                  <a:latin typeface="Impact"/>
                </a:rPr>
                <a:t>подход</a:t>
              </a:r>
            </a:p>
          </p:txBody>
        </p:sp>
        <p:sp>
          <p:nvSpPr>
            <p:cNvPr id="24582" name="Rectangle 6"/>
            <p:cNvSpPr>
              <a:spLocks noChangeArrowheads="1"/>
            </p:cNvSpPr>
            <p:nvPr/>
          </p:nvSpPr>
          <p:spPr bwMode="auto">
            <a:xfrm>
              <a:off x="4150" y="1570"/>
              <a:ext cx="1224" cy="519"/>
            </a:xfrm>
            <a:prstGeom prst="rect">
              <a:avLst/>
            </a:prstGeom>
            <a:gradFill rotWithShape="0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path path="rect">
                <a:fillToRect l="100000" t="10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/>
            <a:lstStyle/>
            <a:p>
              <a:pPr algn="ctr"/>
              <a:r>
                <a:rPr lang="ru-RU" sz="1200" b="1">
                  <a:latin typeface="Arial" charset="0"/>
                </a:rPr>
                <a:t>Совместное сотрудничество в творческой деятельности</a:t>
              </a:r>
              <a:endParaRPr lang="ru-RU">
                <a:latin typeface="Arial" charset="0"/>
              </a:endParaRPr>
            </a:p>
          </p:txBody>
        </p:sp>
        <p:sp>
          <p:nvSpPr>
            <p:cNvPr id="24583" name="Rectangle 7"/>
            <p:cNvSpPr>
              <a:spLocks noChangeArrowheads="1"/>
            </p:cNvSpPr>
            <p:nvPr/>
          </p:nvSpPr>
          <p:spPr bwMode="auto">
            <a:xfrm>
              <a:off x="4286" y="2251"/>
              <a:ext cx="1080" cy="375"/>
            </a:xfrm>
            <a:prstGeom prst="rect">
              <a:avLst/>
            </a:prstGeom>
            <a:gradFill rotWithShape="0">
              <a:gsLst>
                <a:gs pos="0">
                  <a:srgbClr val="5E9EFF"/>
                </a:gs>
                <a:gs pos="20000">
                  <a:srgbClr val="85C2FF"/>
                </a:gs>
                <a:gs pos="35000">
                  <a:srgbClr val="C4D6EB"/>
                </a:gs>
                <a:gs pos="50000">
                  <a:srgbClr val="FFEBFA"/>
                </a:gs>
                <a:gs pos="65000">
                  <a:srgbClr val="C4D6EB"/>
                </a:gs>
                <a:gs pos="80001">
                  <a:srgbClr val="85C2FF"/>
                </a:gs>
                <a:gs pos="100000">
                  <a:srgbClr val="5E9EFF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/>
            <a:lstStyle/>
            <a:p>
              <a:pPr algn="ctr"/>
              <a:r>
                <a:rPr lang="ru-RU" sz="1200" b="1">
                  <a:latin typeface="Arial" charset="0"/>
                </a:rPr>
                <a:t>Познание и творчество</a:t>
              </a:r>
              <a:endParaRPr lang="ru-RU">
                <a:latin typeface="Arial" charset="0"/>
              </a:endParaRPr>
            </a:p>
          </p:txBody>
        </p:sp>
        <p:sp>
          <p:nvSpPr>
            <p:cNvPr id="24584" name="Rectangle 8"/>
            <p:cNvSpPr>
              <a:spLocks noChangeArrowheads="1"/>
            </p:cNvSpPr>
            <p:nvPr/>
          </p:nvSpPr>
          <p:spPr bwMode="auto">
            <a:xfrm>
              <a:off x="4150" y="2750"/>
              <a:ext cx="1296" cy="375"/>
            </a:xfrm>
            <a:prstGeom prst="rect">
              <a:avLst/>
            </a:prstGeom>
            <a:gradFill rotWithShape="0">
              <a:gsLst>
                <a:gs pos="0">
                  <a:srgbClr val="FFEBFA"/>
                </a:gs>
                <a:gs pos="30000">
                  <a:srgbClr val="C4D6EB"/>
                </a:gs>
                <a:gs pos="60001">
                  <a:srgbClr val="85C2FF"/>
                </a:gs>
                <a:gs pos="100000">
                  <a:srgbClr val="5E9EFF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/>
              <a:r>
                <a:rPr lang="ru-RU" sz="1200" b="1">
                  <a:latin typeface="Arial" charset="0"/>
                </a:rPr>
                <a:t>Профессиональное самоопределение</a:t>
              </a:r>
              <a:endParaRPr lang="ru-RU">
                <a:latin typeface="Arial" charset="0"/>
              </a:endParaRPr>
            </a:p>
          </p:txBody>
        </p:sp>
        <p:sp>
          <p:nvSpPr>
            <p:cNvPr id="24586" name="Rectangle 10"/>
            <p:cNvSpPr>
              <a:spLocks noChangeArrowheads="1"/>
            </p:cNvSpPr>
            <p:nvPr/>
          </p:nvSpPr>
          <p:spPr bwMode="auto">
            <a:xfrm>
              <a:off x="2517" y="709"/>
              <a:ext cx="1152" cy="590"/>
            </a:xfrm>
            <a:prstGeom prst="rect">
              <a:avLst/>
            </a:prstGeom>
            <a:gradFill rotWithShape="0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/>
            <a:lstStyle/>
            <a:p>
              <a:pPr algn="ctr">
                <a:spcBef>
                  <a:spcPts val="1200"/>
                </a:spcBef>
                <a:spcAft>
                  <a:spcPts val="300"/>
                </a:spcAft>
              </a:pPr>
              <a:r>
                <a:rPr lang="ru-RU" sz="1600" b="1">
                  <a:latin typeface="Arial" charset="0"/>
                </a:rPr>
                <a:t>Личностный рост</a:t>
              </a:r>
            </a:p>
            <a:p>
              <a:pPr algn="ctr"/>
              <a:r>
                <a:rPr lang="ru-RU" sz="1400" b="1">
                  <a:latin typeface="Arial" charset="0"/>
                </a:rPr>
                <a:t>ребенка</a:t>
              </a:r>
              <a:endParaRPr lang="ru-RU">
                <a:latin typeface="Arial" charset="0"/>
              </a:endParaRPr>
            </a:p>
          </p:txBody>
        </p:sp>
        <p:sp>
          <p:nvSpPr>
            <p:cNvPr id="24587" name="Rectangle 11"/>
            <p:cNvSpPr>
              <a:spLocks noChangeArrowheads="1"/>
            </p:cNvSpPr>
            <p:nvPr/>
          </p:nvSpPr>
          <p:spPr bwMode="auto">
            <a:xfrm>
              <a:off x="385" y="709"/>
              <a:ext cx="1368" cy="375"/>
            </a:xfrm>
            <a:prstGeom prst="rect">
              <a:avLst/>
            </a:prstGeom>
            <a:gradFill rotWithShape="0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path path="rect">
                <a:fillToRect t="100000" r="10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3500000" algn="ctr" rotWithShape="0">
                <a:srgbClr val="808080"/>
              </a:outerShdw>
            </a:effectLst>
          </p:spPr>
          <p:txBody>
            <a:bodyPr/>
            <a:lstStyle/>
            <a:p>
              <a:pPr algn="ctr"/>
              <a:r>
                <a:rPr lang="ru-RU" sz="1200" b="1">
                  <a:latin typeface="Arial" charset="0"/>
                </a:rPr>
                <a:t>Непрерывность развития и становления ребенка</a:t>
              </a:r>
              <a:endParaRPr lang="ru-RU">
                <a:latin typeface="Arial" charset="0"/>
              </a:endParaRPr>
            </a:p>
          </p:txBody>
        </p:sp>
        <p:sp>
          <p:nvSpPr>
            <p:cNvPr id="24588" name="Rectangle 12"/>
            <p:cNvSpPr>
              <a:spLocks noChangeArrowheads="1"/>
            </p:cNvSpPr>
            <p:nvPr/>
          </p:nvSpPr>
          <p:spPr bwMode="auto">
            <a:xfrm>
              <a:off x="4241" y="527"/>
              <a:ext cx="1152" cy="375"/>
            </a:xfrm>
            <a:prstGeom prst="rect">
              <a:avLst/>
            </a:prstGeom>
            <a:gradFill rotWithShape="0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path path="rect">
                <a:fillToRect l="100000" t="10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/>
            <a:lstStyle/>
            <a:p>
              <a:pPr algn="ctr"/>
              <a:r>
                <a:rPr lang="ru-RU" sz="1200" b="1">
                  <a:latin typeface="Arial" charset="0"/>
                </a:rPr>
                <a:t>Реализация интересов детей</a:t>
              </a:r>
              <a:endParaRPr lang="ru-RU">
                <a:latin typeface="Arial" charset="0"/>
              </a:endParaRPr>
            </a:p>
          </p:txBody>
        </p:sp>
        <p:sp>
          <p:nvSpPr>
            <p:cNvPr id="24589" name="Rectangle 13"/>
            <p:cNvSpPr>
              <a:spLocks noChangeArrowheads="1"/>
            </p:cNvSpPr>
            <p:nvPr/>
          </p:nvSpPr>
          <p:spPr bwMode="auto">
            <a:xfrm>
              <a:off x="340" y="1253"/>
              <a:ext cx="1440" cy="413"/>
            </a:xfrm>
            <a:prstGeom prst="rect">
              <a:avLst/>
            </a:prstGeom>
            <a:gradFill rotWithShape="0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path path="rect">
                <a:fillToRect t="100000" r="10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3500000" algn="ctr" rotWithShape="0">
                <a:srgbClr val="808080"/>
              </a:outerShdw>
            </a:effectLst>
          </p:spPr>
          <p:txBody>
            <a:bodyPr/>
            <a:lstStyle/>
            <a:p>
              <a:pPr algn="ctr"/>
              <a:r>
                <a:rPr lang="ru-RU" sz="1200" b="1">
                  <a:latin typeface="Arial" charset="0"/>
                </a:rPr>
                <a:t>Психолого-педагогическая поддержка</a:t>
              </a:r>
              <a:endParaRPr lang="ru-RU">
                <a:latin typeface="Arial" charset="0"/>
              </a:endParaRPr>
            </a:p>
          </p:txBody>
        </p:sp>
        <p:sp>
          <p:nvSpPr>
            <p:cNvPr id="24590" name="Rectangle 14"/>
            <p:cNvSpPr>
              <a:spLocks noChangeArrowheads="1"/>
            </p:cNvSpPr>
            <p:nvPr/>
          </p:nvSpPr>
          <p:spPr bwMode="auto">
            <a:xfrm>
              <a:off x="4105" y="1026"/>
              <a:ext cx="1368" cy="375"/>
            </a:xfrm>
            <a:prstGeom prst="rect">
              <a:avLst/>
            </a:prstGeom>
            <a:gradFill rotWithShape="0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path path="rect">
                <a:fillToRect l="100000" t="10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/>
            <a:lstStyle/>
            <a:p>
              <a:pPr algn="ctr"/>
              <a:r>
                <a:rPr lang="ru-RU" sz="1200" b="1">
                  <a:latin typeface="Arial" charset="0"/>
                </a:rPr>
                <a:t>Индивидуальная образовательная траектория</a:t>
              </a:r>
              <a:endParaRPr lang="ru-RU">
                <a:latin typeface="Arial" charset="0"/>
              </a:endParaRPr>
            </a:p>
          </p:txBody>
        </p:sp>
        <p:sp>
          <p:nvSpPr>
            <p:cNvPr id="24591" name="Rectangle 15"/>
            <p:cNvSpPr>
              <a:spLocks noChangeArrowheads="1"/>
            </p:cNvSpPr>
            <p:nvPr/>
          </p:nvSpPr>
          <p:spPr bwMode="auto">
            <a:xfrm>
              <a:off x="2498" y="1406"/>
              <a:ext cx="1152" cy="563"/>
            </a:xfrm>
            <a:prstGeom prst="rect">
              <a:avLst/>
            </a:prstGeom>
            <a:gradFill rotWithShape="0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path path="rect">
                <a:fillToRect t="100000" r="10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3500000" algn="ctr" rotWithShape="0">
                <a:srgbClr val="808080"/>
              </a:outerShdw>
            </a:effectLst>
          </p:spPr>
          <p:txBody>
            <a:bodyPr/>
            <a:lstStyle/>
            <a:p>
              <a:pPr algn="ctr"/>
              <a:r>
                <a:rPr lang="ru-RU" sz="1200" b="1" dirty="0">
                  <a:latin typeface="Arial" charset="0"/>
                </a:rPr>
                <a:t>Самопознание</a:t>
              </a:r>
              <a:r>
                <a:rPr lang="ru-RU" sz="1200" dirty="0">
                  <a:latin typeface="Arial" charset="0"/>
                </a:rPr>
                <a:t>, </a:t>
              </a:r>
              <a:r>
                <a:rPr lang="ru-RU" sz="1200" b="1" dirty="0">
                  <a:latin typeface="Arial" charset="0"/>
                </a:rPr>
                <a:t>самореализация, самовоспитание</a:t>
              </a:r>
              <a:endParaRPr lang="ru-RU" dirty="0">
                <a:latin typeface="Arial" charset="0"/>
              </a:endParaRPr>
            </a:p>
          </p:txBody>
        </p:sp>
        <p:sp>
          <p:nvSpPr>
            <p:cNvPr id="24592" name="Rectangle 16"/>
            <p:cNvSpPr>
              <a:spLocks noChangeArrowheads="1"/>
            </p:cNvSpPr>
            <p:nvPr/>
          </p:nvSpPr>
          <p:spPr bwMode="auto">
            <a:xfrm>
              <a:off x="431" y="1797"/>
              <a:ext cx="1322" cy="375"/>
            </a:xfrm>
            <a:prstGeom prst="rect">
              <a:avLst/>
            </a:prstGeom>
            <a:gradFill rotWithShape="0">
              <a:gsLst>
                <a:gs pos="0">
                  <a:srgbClr val="5E9EFF"/>
                </a:gs>
                <a:gs pos="20000">
                  <a:srgbClr val="85C2FF"/>
                </a:gs>
                <a:gs pos="35000">
                  <a:srgbClr val="C4D6EB"/>
                </a:gs>
                <a:gs pos="50000">
                  <a:srgbClr val="FFEBFA"/>
                </a:gs>
                <a:gs pos="65000">
                  <a:srgbClr val="C4D6EB"/>
                </a:gs>
                <a:gs pos="80001">
                  <a:srgbClr val="85C2FF"/>
                </a:gs>
                <a:gs pos="100000">
                  <a:srgbClr val="5E9EFF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3500000" algn="ctr" rotWithShape="0">
                <a:srgbClr val="808080"/>
              </a:outerShdw>
            </a:effectLst>
          </p:spPr>
          <p:txBody>
            <a:bodyPr/>
            <a:lstStyle/>
            <a:p>
              <a:pPr algn="ctr"/>
              <a:r>
                <a:rPr lang="ru-RU" sz="1200" b="1">
                  <a:latin typeface="Arial" charset="0"/>
                </a:rPr>
                <a:t>Культура общения</a:t>
              </a:r>
              <a:endParaRPr lang="ru-RU">
                <a:latin typeface="Arial" charset="0"/>
              </a:endParaRPr>
            </a:p>
          </p:txBody>
        </p:sp>
        <p:sp>
          <p:nvSpPr>
            <p:cNvPr id="24593" name="Rectangle 17"/>
            <p:cNvSpPr>
              <a:spLocks noChangeArrowheads="1"/>
            </p:cNvSpPr>
            <p:nvPr/>
          </p:nvSpPr>
          <p:spPr bwMode="auto">
            <a:xfrm>
              <a:off x="431" y="2290"/>
              <a:ext cx="1322" cy="375"/>
            </a:xfrm>
            <a:prstGeom prst="rect">
              <a:avLst/>
            </a:prstGeom>
            <a:gradFill rotWithShape="0">
              <a:gsLst>
                <a:gs pos="0">
                  <a:srgbClr val="FFEBFA"/>
                </a:gs>
                <a:gs pos="30000">
                  <a:srgbClr val="C4D6EB"/>
                </a:gs>
                <a:gs pos="60001">
                  <a:srgbClr val="85C2FF"/>
                </a:gs>
                <a:gs pos="100000">
                  <a:srgbClr val="5E9EFF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8100000" algn="ctr" rotWithShape="0">
                <a:srgbClr val="808080"/>
              </a:outerShdw>
            </a:effectLst>
          </p:spPr>
          <p:txBody>
            <a:bodyPr/>
            <a:lstStyle/>
            <a:p>
              <a:pPr algn="ctr"/>
              <a:r>
                <a:rPr lang="ru-RU" sz="1200" b="1">
                  <a:latin typeface="Arial" charset="0"/>
                </a:rPr>
                <a:t>Рост самооценки («Я» - концепция)</a:t>
              </a:r>
              <a:endParaRPr lang="ru-RU">
                <a:latin typeface="Arial" charset="0"/>
              </a:endParaRPr>
            </a:p>
          </p:txBody>
        </p:sp>
        <p:sp>
          <p:nvSpPr>
            <p:cNvPr id="24594" name="Rectangle 18"/>
            <p:cNvSpPr>
              <a:spLocks noChangeArrowheads="1"/>
            </p:cNvSpPr>
            <p:nvPr/>
          </p:nvSpPr>
          <p:spPr bwMode="auto">
            <a:xfrm>
              <a:off x="520" y="2840"/>
              <a:ext cx="1233" cy="375"/>
            </a:xfrm>
            <a:prstGeom prst="rect">
              <a:avLst/>
            </a:prstGeom>
            <a:gradFill rotWithShape="0">
              <a:gsLst>
                <a:gs pos="0">
                  <a:srgbClr val="FFEBFA"/>
                </a:gs>
                <a:gs pos="30000">
                  <a:srgbClr val="C4D6EB"/>
                </a:gs>
                <a:gs pos="60001">
                  <a:srgbClr val="85C2FF"/>
                </a:gs>
                <a:gs pos="100000">
                  <a:srgbClr val="5E9EFF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8100000" algn="ctr" rotWithShape="0">
                <a:srgbClr val="808080"/>
              </a:outerShdw>
            </a:effectLst>
          </p:spPr>
          <p:txBody>
            <a:bodyPr/>
            <a:lstStyle/>
            <a:p>
              <a:pPr algn="ctr"/>
              <a:r>
                <a:rPr lang="ru-RU" sz="1200" b="1">
                  <a:latin typeface="Arial" charset="0"/>
                </a:rPr>
                <a:t>Навыки исследовательской деятельности</a:t>
              </a:r>
              <a:endParaRPr lang="ru-RU">
                <a:latin typeface="Arial" charset="0"/>
              </a:endParaRPr>
            </a:p>
          </p:txBody>
        </p:sp>
        <p:sp>
          <p:nvSpPr>
            <p:cNvPr id="24595" name="Rectangle 19"/>
            <p:cNvSpPr>
              <a:spLocks noChangeArrowheads="1"/>
            </p:cNvSpPr>
            <p:nvPr/>
          </p:nvSpPr>
          <p:spPr bwMode="auto">
            <a:xfrm>
              <a:off x="4150" y="3203"/>
              <a:ext cx="1288" cy="375"/>
            </a:xfrm>
            <a:prstGeom prst="rect">
              <a:avLst/>
            </a:prstGeom>
            <a:gradFill rotWithShape="0">
              <a:gsLst>
                <a:gs pos="0">
                  <a:srgbClr val="FFEBFA"/>
                </a:gs>
                <a:gs pos="30000">
                  <a:srgbClr val="C4D6EB"/>
                </a:gs>
                <a:gs pos="60001">
                  <a:srgbClr val="85C2FF"/>
                </a:gs>
                <a:gs pos="100000">
                  <a:srgbClr val="5E9EFF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/>
              <a:r>
                <a:rPr lang="ru-RU" sz="1200" b="1" dirty="0" smtClean="0">
                  <a:latin typeface="Arial" charset="0"/>
                </a:rPr>
                <a:t>Осознание значения личной и общественной безопасности</a:t>
              </a:r>
              <a:endParaRPr lang="ru-RU" dirty="0">
                <a:latin typeface="Arial" charset="0"/>
              </a:endParaRPr>
            </a:p>
          </p:txBody>
        </p:sp>
        <p:sp>
          <p:nvSpPr>
            <p:cNvPr id="24596" name="Rectangle 20"/>
            <p:cNvSpPr>
              <a:spLocks noChangeArrowheads="1"/>
            </p:cNvSpPr>
            <p:nvPr/>
          </p:nvSpPr>
          <p:spPr bwMode="auto">
            <a:xfrm>
              <a:off x="520" y="3414"/>
              <a:ext cx="1362" cy="600"/>
            </a:xfrm>
            <a:prstGeom prst="rect">
              <a:avLst/>
            </a:prstGeom>
            <a:gradFill rotWithShape="0">
              <a:gsLst>
                <a:gs pos="0">
                  <a:srgbClr val="FFEBFA"/>
                </a:gs>
                <a:gs pos="30000">
                  <a:srgbClr val="C4D6EB"/>
                </a:gs>
                <a:gs pos="60001">
                  <a:srgbClr val="85C2FF"/>
                </a:gs>
                <a:gs pos="100000">
                  <a:srgbClr val="5E9EFF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8100000" algn="ctr" rotWithShape="0">
                <a:srgbClr val="808080"/>
              </a:outerShdw>
            </a:effectLst>
          </p:spPr>
          <p:txBody>
            <a:bodyPr/>
            <a:lstStyle/>
            <a:p>
              <a:pPr algn="ctr"/>
              <a:r>
                <a:rPr lang="ru-RU" sz="1200" b="1">
                  <a:latin typeface="Arial" charset="0"/>
                </a:rPr>
                <a:t>Непрерывность индивидуального личностного развития</a:t>
              </a:r>
              <a:endParaRPr lang="ru-RU">
                <a:latin typeface="Arial" charset="0"/>
              </a:endParaRPr>
            </a:p>
          </p:txBody>
        </p:sp>
        <p:sp>
          <p:nvSpPr>
            <p:cNvPr id="24597" name="Rectangle 21"/>
            <p:cNvSpPr>
              <a:spLocks noChangeArrowheads="1"/>
            </p:cNvSpPr>
            <p:nvPr/>
          </p:nvSpPr>
          <p:spPr bwMode="auto">
            <a:xfrm>
              <a:off x="3833" y="3621"/>
              <a:ext cx="1152" cy="375"/>
            </a:xfrm>
            <a:prstGeom prst="rect">
              <a:avLst/>
            </a:prstGeom>
            <a:gradFill rotWithShape="0">
              <a:gsLst>
                <a:gs pos="0">
                  <a:srgbClr val="FFEBFA"/>
                </a:gs>
                <a:gs pos="30000">
                  <a:srgbClr val="C4D6EB"/>
                </a:gs>
                <a:gs pos="60001">
                  <a:srgbClr val="85C2FF"/>
                </a:gs>
                <a:gs pos="100000">
                  <a:srgbClr val="5E9EFF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/>
              <a:r>
                <a:rPr lang="ru-RU" sz="1200" b="1">
                  <a:latin typeface="Arial" charset="0"/>
                </a:rPr>
                <a:t>Свобода в выборе форм и видов деятельности</a:t>
              </a:r>
              <a:endParaRPr lang="ru-RU">
                <a:latin typeface="Arial" charset="0"/>
              </a:endParaRPr>
            </a:p>
          </p:txBody>
        </p:sp>
        <p:sp>
          <p:nvSpPr>
            <p:cNvPr id="24598" name="Rectangle 22"/>
            <p:cNvSpPr>
              <a:spLocks noChangeArrowheads="1"/>
            </p:cNvSpPr>
            <p:nvPr/>
          </p:nvSpPr>
          <p:spPr bwMode="auto">
            <a:xfrm>
              <a:off x="2426" y="3621"/>
              <a:ext cx="1224" cy="375"/>
            </a:xfrm>
            <a:prstGeom prst="rect">
              <a:avLst/>
            </a:prstGeom>
            <a:gradFill rotWithShape="0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8100000" algn="ctr" rotWithShape="0">
                <a:srgbClr val="808080"/>
              </a:outerShdw>
            </a:effectLst>
          </p:spPr>
          <p:txBody>
            <a:bodyPr/>
            <a:lstStyle/>
            <a:p>
              <a:pPr algn="ctr"/>
              <a:r>
                <a:rPr lang="ru-RU" sz="1400" b="1" dirty="0">
                  <a:latin typeface="Arial" charset="0"/>
                </a:rPr>
                <a:t>Адаптация к</a:t>
              </a:r>
              <a:r>
                <a:rPr lang="ru-RU" sz="2000" b="1" dirty="0">
                  <a:latin typeface="Arial" charset="0"/>
                </a:rPr>
                <a:t> </a:t>
              </a:r>
              <a:r>
                <a:rPr lang="ru-RU" sz="1400" b="1" dirty="0">
                  <a:latin typeface="Arial" charset="0"/>
                </a:rPr>
                <a:t>жизни</a:t>
              </a:r>
              <a:endParaRPr lang="ru-RU" dirty="0">
                <a:latin typeface="Arial" charset="0"/>
              </a:endParaRP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275" y="3287081"/>
            <a:ext cx="27051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0152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1"/>
          <p:cNvSpPr txBox="1">
            <a:spLocks noChangeArrowheads="1"/>
          </p:cNvSpPr>
          <p:nvPr/>
        </p:nvSpPr>
        <p:spPr bwMode="auto">
          <a:xfrm>
            <a:off x="685800" y="332656"/>
            <a:ext cx="8062913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3600" dirty="0">
                <a:solidFill>
                  <a:srgbClr val="FF0000"/>
                </a:solidFill>
                <a:latin typeface="Comic Sans MS" panose="030F0702030302020204" pitchFamily="66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Отличия личностно- ориентированного урока от традиционного</a:t>
            </a:r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323528" y="2132856"/>
            <a:ext cx="8425184" cy="4464496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 marL="342900" indent="-339725"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600"/>
              </a:spcBef>
            </a:pPr>
            <a:r>
              <a:rPr lang="ru-RU" altLang="ru-RU" sz="2800" dirty="0">
                <a:solidFill>
                  <a:srgbClr val="000000"/>
                </a:solidFill>
                <a:latin typeface="Comic Sans MS" panose="030F0702030302020204" pitchFamily="66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    </a:t>
            </a:r>
            <a:r>
              <a:rPr lang="ru-RU" altLang="ru-RU" dirty="0">
                <a:solidFill>
                  <a:srgbClr val="FF0000"/>
                </a:solidFill>
                <a:latin typeface="Comic Sans MS" panose="030F0702030302020204" pitchFamily="66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просматриваются в четырёх аспектах: 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</a:pPr>
            <a:endParaRPr lang="ru-RU" altLang="ru-RU" dirty="0">
              <a:solidFill>
                <a:srgbClr val="FF0000"/>
              </a:solidFill>
              <a:latin typeface="Comic Sans MS" panose="030F0702030302020204" pitchFamily="66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 typeface="Candara" panose="020E0502030303020204" pitchFamily="34" charset="0"/>
              <a:buAutoNum type="arabicPeriod"/>
            </a:pPr>
            <a:r>
              <a:rPr lang="ru-RU" altLang="ru-RU" dirty="0">
                <a:solidFill>
                  <a:srgbClr val="000000"/>
                </a:solidFill>
                <a:latin typeface="Comic Sans MS" panose="030F0702030302020204" pitchFamily="66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  -</a:t>
            </a:r>
            <a:r>
              <a:rPr lang="ru-RU" altLang="ru-RU" b="1" dirty="0">
                <a:solidFill>
                  <a:srgbClr val="00B050"/>
                </a:solidFill>
                <a:latin typeface="Comic Sans MS" panose="030F0702030302020204" pitchFamily="66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в организации самого урока и деятельности на нём; 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 typeface="Candara" panose="020E0502030303020204" pitchFamily="34" charset="0"/>
              <a:buAutoNum type="arabicPeriod"/>
            </a:pPr>
            <a:r>
              <a:rPr lang="ru-RU" altLang="ru-RU" b="1" dirty="0">
                <a:solidFill>
                  <a:srgbClr val="000000"/>
                </a:solidFill>
                <a:latin typeface="Comic Sans MS" panose="030F0702030302020204" pitchFamily="66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  -</a:t>
            </a:r>
            <a:r>
              <a:rPr lang="ru-RU" altLang="ru-RU" b="1" dirty="0">
                <a:solidFill>
                  <a:srgbClr val="BA49FF"/>
                </a:solidFill>
                <a:latin typeface="Comic Sans MS" panose="030F0702030302020204" pitchFamily="66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в иной позиции педагога по отношению к ученику и к учебному процессу,  к роли учителя в нём; 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 typeface="Candara" panose="020E0502030303020204" pitchFamily="34" charset="0"/>
              <a:buAutoNum type="arabicPeriod"/>
            </a:pPr>
            <a:r>
              <a:rPr lang="ru-RU" altLang="ru-RU" b="1" dirty="0">
                <a:solidFill>
                  <a:srgbClr val="000000"/>
                </a:solidFill>
                <a:latin typeface="Comic Sans MS" panose="030F0702030302020204" pitchFamily="66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  -</a:t>
            </a:r>
            <a:r>
              <a:rPr lang="ru-RU" altLang="ru-RU" b="1" dirty="0">
                <a:solidFill>
                  <a:srgbClr val="002060"/>
                </a:solidFill>
                <a:latin typeface="Comic Sans MS" panose="030F0702030302020204" pitchFamily="66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в иной позиции самого ученика как субъекта учебной деятельности (именно благодаря иной позиции педагога и выращивается субъектная позиция ученика); 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 typeface="Candara" panose="020E0502030303020204" pitchFamily="34" charset="0"/>
              <a:buAutoNum type="arabicPeriod"/>
            </a:pPr>
            <a:r>
              <a:rPr lang="ru-RU" altLang="ru-RU" b="1" dirty="0">
                <a:solidFill>
                  <a:srgbClr val="000000"/>
                </a:solidFill>
                <a:latin typeface="Comic Sans MS" panose="030F0702030302020204" pitchFamily="66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  -</a:t>
            </a:r>
            <a:r>
              <a:rPr lang="ru-RU" altLang="ru-RU" b="1" dirty="0">
                <a:solidFill>
                  <a:srgbClr val="03706D"/>
                </a:solidFill>
                <a:latin typeface="Comic Sans MS" panose="030F0702030302020204" pitchFamily="66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в ином характере взаимоотношений между учителем и учеником в учебном процессе.</a:t>
            </a:r>
          </a:p>
        </p:txBody>
      </p:sp>
    </p:spTree>
    <p:extLst>
      <p:ext uri="{BB962C8B-B14F-4D97-AF65-F5344CB8AC3E}">
        <p14:creationId xmlns:p14="http://schemas.microsoft.com/office/powerpoint/2010/main" val="16527734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2483768" y="1196752"/>
            <a:ext cx="4104456" cy="4191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400" b="1" dirty="0" smtClean="0">
                <a:solidFill>
                  <a:srgbClr val="990000"/>
                </a:solidFill>
                <a:latin typeface="Times New Roman" pitchFamily="18" charset="0"/>
              </a:rPr>
              <a:t>         (на этапе контроля ЗУН)</a:t>
            </a:r>
          </a:p>
        </p:txBody>
      </p:sp>
      <p:graphicFrame>
        <p:nvGraphicFramePr>
          <p:cNvPr id="1026" name="Object 11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0464067"/>
              </p:ext>
            </p:extLst>
          </p:nvPr>
        </p:nvGraphicFramePr>
        <p:xfrm>
          <a:off x="492653" y="3141663"/>
          <a:ext cx="6005307" cy="22161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Диаграмма" r:id="rId3" imgW="7772400" imgH="4114800" progId="MSGraph.Chart.8">
                  <p:embed followColorScheme="full"/>
                </p:oleObj>
              </mc:Choice>
              <mc:Fallback>
                <p:oleObj name="Диаграмма" r:id="rId3" imgW="7772400" imgH="41148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653" y="3141663"/>
                        <a:ext cx="6005307" cy="221614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Text Box 8"/>
          <p:cNvSpPr txBox="1">
            <a:spLocks noChangeArrowheads="1"/>
          </p:cNvSpPr>
          <p:nvPr/>
        </p:nvSpPr>
        <p:spPr bwMode="auto">
          <a:xfrm>
            <a:off x="396627" y="1615877"/>
            <a:ext cx="835183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rgbClr val="000066"/>
                </a:solidFill>
                <a:latin typeface="Times New Roman" pitchFamily="18" charset="0"/>
              </a:rPr>
              <a:t>Уровневая дифференциация предполагает такие формы обучения, которые позволяют дать столько знаний для конкретного ученика, сколько он сможет в себя вместить. </a:t>
            </a:r>
          </a:p>
        </p:txBody>
      </p:sp>
      <p:sp>
        <p:nvSpPr>
          <p:cNvPr id="1029" name="Text Box 9"/>
          <p:cNvSpPr txBox="1">
            <a:spLocks noChangeArrowheads="1"/>
          </p:cNvSpPr>
          <p:nvPr/>
        </p:nvSpPr>
        <p:spPr bwMode="auto">
          <a:xfrm>
            <a:off x="346146" y="5445224"/>
            <a:ext cx="839858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ru-RU" sz="2000" b="1" dirty="0">
                <a:solidFill>
                  <a:srgbClr val="000066"/>
                </a:solidFill>
                <a:latin typeface="Times New Roman" pitchFamily="18" charset="0"/>
              </a:rPr>
              <a:t>Благоприятное эмоциональное состояние учащихся, снижение </a:t>
            </a:r>
            <a:r>
              <a:rPr lang="ru-RU" sz="2000" b="1" dirty="0" err="1">
                <a:solidFill>
                  <a:srgbClr val="000066"/>
                </a:solidFill>
                <a:latin typeface="Times New Roman" pitchFamily="18" charset="0"/>
              </a:rPr>
              <a:t>стрессогенности</a:t>
            </a:r>
            <a:r>
              <a:rPr lang="ru-RU" sz="2000" b="1" dirty="0">
                <a:solidFill>
                  <a:srgbClr val="000066"/>
                </a:solidFill>
                <a:latin typeface="Times New Roman" pitchFamily="18" charset="0"/>
              </a:rPr>
              <a:t> обучения (тест </a:t>
            </a:r>
            <a:r>
              <a:rPr lang="ru-RU" sz="2000" b="1" dirty="0" err="1">
                <a:solidFill>
                  <a:srgbClr val="000066"/>
                </a:solidFill>
                <a:latin typeface="Times New Roman" pitchFamily="18" charset="0"/>
              </a:rPr>
              <a:t>Спилбергера</a:t>
            </a:r>
            <a:r>
              <a:rPr lang="ru-RU" sz="2000" b="1" dirty="0">
                <a:solidFill>
                  <a:srgbClr val="000066"/>
                </a:solidFill>
                <a:latin typeface="Times New Roman" pitchFamily="18" charset="0"/>
              </a:rPr>
              <a:t>)</a:t>
            </a:r>
          </a:p>
          <a:p>
            <a:pPr>
              <a:buFontTx/>
              <a:buChar char="•"/>
            </a:pPr>
            <a:r>
              <a:rPr lang="ru-RU" sz="2000" b="1" dirty="0">
                <a:solidFill>
                  <a:srgbClr val="000066"/>
                </a:solidFill>
                <a:latin typeface="Times New Roman" pitchFamily="18" charset="0"/>
              </a:rPr>
              <a:t>Успеваемость  учащихся 100%.</a:t>
            </a:r>
          </a:p>
        </p:txBody>
      </p:sp>
      <p:pic>
        <p:nvPicPr>
          <p:cNvPr id="1030" name="WordArt 10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9797" y="1327846"/>
            <a:ext cx="2023971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WordArt 12"/>
          <p:cNvSpPr>
            <a:spLocks noChangeArrowheads="1" noChangeShapeType="1" noTextEdit="1"/>
          </p:cNvSpPr>
          <p:nvPr/>
        </p:nvSpPr>
        <p:spPr bwMode="auto">
          <a:xfrm>
            <a:off x="432085" y="404664"/>
            <a:ext cx="8280920" cy="9231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Технология </a:t>
            </a:r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уровневой         </a:t>
            </a:r>
          </a:p>
          <a:p>
            <a:pPr algn="ctr"/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 дифференциации 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032" name="Text Box 13"/>
          <p:cNvSpPr txBox="1">
            <a:spLocks noChangeArrowheads="1"/>
          </p:cNvSpPr>
          <p:nvPr/>
        </p:nvSpPr>
        <p:spPr bwMode="auto">
          <a:xfrm>
            <a:off x="1331640" y="2795172"/>
            <a:ext cx="52920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>
                <a:solidFill>
                  <a:srgbClr val="000066"/>
                </a:solidFill>
                <a:latin typeface="Times New Roman" pitchFamily="18" charset="0"/>
              </a:rPr>
              <a:t>Уровень </a:t>
            </a:r>
            <a:r>
              <a:rPr lang="ru-RU" sz="1600" b="1" dirty="0" err="1" smtClean="0">
                <a:solidFill>
                  <a:srgbClr val="000066"/>
                </a:solidFill>
                <a:latin typeface="Times New Roman" pitchFamily="18" charset="0"/>
              </a:rPr>
              <a:t>стрессогенности</a:t>
            </a:r>
            <a:r>
              <a:rPr lang="ru-RU" sz="16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sz="1600" b="1" dirty="0">
                <a:solidFill>
                  <a:srgbClr val="000066"/>
                </a:solidFill>
                <a:latin typeface="Times New Roman" pitchFamily="18" charset="0"/>
              </a:rPr>
              <a:t>обучения </a:t>
            </a:r>
            <a:r>
              <a:rPr lang="ru-RU" sz="1600" b="1" dirty="0" smtClean="0">
                <a:solidFill>
                  <a:srgbClr val="000066"/>
                </a:solidFill>
                <a:latin typeface="Times New Roman" pitchFamily="18" charset="0"/>
              </a:rPr>
              <a:t>(5,6,7,8 ,9 классы</a:t>
            </a:r>
            <a:r>
              <a:rPr lang="ru-RU" sz="1600" b="1" dirty="0">
                <a:solidFill>
                  <a:srgbClr val="000066"/>
                </a:solidFill>
                <a:latin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746059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3244652" y="1196752"/>
            <a:ext cx="582734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Разминка </a:t>
            </a:r>
            <a:r>
              <a:rPr lang="ru-RU" sz="2800" dirty="0"/>
              <a:t>для глаз </a:t>
            </a:r>
            <a:endParaRPr lang="en-US" sz="2800" dirty="0"/>
          </a:p>
          <a:p>
            <a:pPr>
              <a:buFontTx/>
              <a:buChar char="•"/>
            </a:pPr>
            <a:r>
              <a:rPr lang="en-US" sz="2800" dirty="0"/>
              <a:t> </a:t>
            </a:r>
            <a:r>
              <a:rPr lang="ru-RU" sz="2800" dirty="0"/>
              <a:t>Контроль за осанкой</a:t>
            </a:r>
          </a:p>
          <a:p>
            <a:pPr>
              <a:buFontTx/>
              <a:buChar char="•"/>
            </a:pPr>
            <a:r>
              <a:rPr lang="ru-RU" sz="2800" dirty="0"/>
              <a:t> Освещение в кабинете</a:t>
            </a:r>
            <a:endParaRPr lang="en-US" sz="2800" dirty="0"/>
          </a:p>
          <a:p>
            <a:pPr>
              <a:buFontTx/>
              <a:buChar char="•"/>
            </a:pPr>
            <a:r>
              <a:rPr lang="en-US" sz="2800" dirty="0"/>
              <a:t> </a:t>
            </a:r>
            <a:r>
              <a:rPr lang="ru-RU" sz="2800" dirty="0"/>
              <a:t>Техника безопасности </a:t>
            </a:r>
            <a:endParaRPr lang="en-US" sz="2800" dirty="0"/>
          </a:p>
          <a:p>
            <a:pPr>
              <a:buFontTx/>
              <a:buChar char="•"/>
            </a:pPr>
            <a:r>
              <a:rPr lang="ru-RU" sz="2800" dirty="0"/>
              <a:t> Способы оказания первой      </a:t>
            </a:r>
          </a:p>
          <a:p>
            <a:r>
              <a:rPr lang="ru-RU" sz="2800" dirty="0"/>
              <a:t>   помощи </a:t>
            </a:r>
          </a:p>
          <a:p>
            <a:pPr>
              <a:buFontTx/>
              <a:buChar char="•"/>
            </a:pPr>
            <a:r>
              <a:rPr lang="ru-RU" sz="2800" dirty="0"/>
              <a:t> </a:t>
            </a:r>
            <a:r>
              <a:rPr lang="ru-RU" sz="2800" dirty="0" smtClean="0"/>
              <a:t>Физкультурные минутки</a:t>
            </a:r>
          </a:p>
          <a:p>
            <a:pPr>
              <a:buFontTx/>
              <a:buChar char="•"/>
            </a:pPr>
            <a:r>
              <a:rPr lang="ru-RU" sz="2800" dirty="0" smtClean="0"/>
              <a:t>Занятия на стадионе, в спортивном и тренажерном зале</a:t>
            </a:r>
          </a:p>
          <a:p>
            <a:pPr>
              <a:buFontTx/>
              <a:buChar char="•"/>
            </a:pPr>
            <a:r>
              <a:rPr lang="ru-RU" sz="2800" dirty="0" smtClean="0"/>
              <a:t>Инструктажи по ПБ, действия при ЧС, угрозе терроризма</a:t>
            </a:r>
            <a:endParaRPr lang="ru-RU" sz="2800" dirty="0"/>
          </a:p>
          <a:p>
            <a:pPr>
              <a:buFontTx/>
              <a:buChar char="•"/>
            </a:pPr>
            <a:endParaRPr lang="ru-RU" sz="2800" dirty="0">
              <a:solidFill>
                <a:srgbClr val="008000"/>
              </a:solidFill>
            </a:endParaRPr>
          </a:p>
        </p:txBody>
      </p:sp>
      <p:sp>
        <p:nvSpPr>
          <p:cNvPr id="11267" name="WordArt 7"/>
          <p:cNvSpPr>
            <a:spLocks noChangeArrowheads="1" noChangeShapeType="1" noTextEdit="1"/>
          </p:cNvSpPr>
          <p:nvPr/>
        </p:nvSpPr>
        <p:spPr bwMode="auto">
          <a:xfrm>
            <a:off x="539552" y="605333"/>
            <a:ext cx="8064896" cy="5914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Здоровье сберегающие </a:t>
            </a:r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технологии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05686"/>
            <a:ext cx="2520280" cy="223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20164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4237886" y="2531393"/>
            <a:ext cx="4537075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990000"/>
                </a:solidFill>
                <a:latin typeface="Times New Roman" pitchFamily="18" charset="0"/>
              </a:rPr>
              <a:t>Цель: </a:t>
            </a:r>
          </a:p>
          <a:p>
            <a:r>
              <a:rPr lang="ru-RU" sz="2000" dirty="0">
                <a:latin typeface="Times New Roman" pitchFamily="18" charset="0"/>
              </a:rPr>
              <a:t>наиболее благоприятным способом создать условия деятельности, максимально приближенные к реальным для формирования качеств человека, позволяющих ему быть востребованным и успешным в современном обществе, а именно: компетентности решения проблем, коммуникативной и информационной  культуры.</a:t>
            </a:r>
          </a:p>
        </p:txBody>
      </p:sp>
      <p:sp>
        <p:nvSpPr>
          <p:cNvPr id="12291" name="WordArt 3"/>
          <p:cNvSpPr>
            <a:spLocks noChangeArrowheads="1" noChangeShapeType="1" noTextEdit="1"/>
          </p:cNvSpPr>
          <p:nvPr/>
        </p:nvSpPr>
        <p:spPr bwMode="auto">
          <a:xfrm>
            <a:off x="611187" y="548680"/>
            <a:ext cx="7993261" cy="614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Проектные технологии</a:t>
            </a:r>
          </a:p>
        </p:txBody>
      </p:sp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4237886" y="1340768"/>
            <a:ext cx="43910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1" i="1" dirty="0">
                <a:latin typeface="Times New Roman" pitchFamily="18" charset="0"/>
              </a:rPr>
              <a:t>Думать легко, действовать трудно, а превратить мысль в действие - самая трудная вещь на свете!</a:t>
            </a:r>
          </a:p>
          <a:p>
            <a:pPr algn="r"/>
            <a:r>
              <a:rPr lang="ru-RU" b="1" i="1" dirty="0">
                <a:latin typeface="Times New Roman" pitchFamily="18" charset="0"/>
              </a:rPr>
              <a:t>И. Гёте</a:t>
            </a:r>
          </a:p>
        </p:txBody>
      </p:sp>
      <p:sp>
        <p:nvSpPr>
          <p:cNvPr id="12293" name="Text Box 6"/>
          <p:cNvSpPr txBox="1">
            <a:spLocks noChangeArrowheads="1"/>
          </p:cNvSpPr>
          <p:nvPr/>
        </p:nvSpPr>
        <p:spPr bwMode="auto">
          <a:xfrm>
            <a:off x="611188" y="6597352"/>
            <a:ext cx="28086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 smtClean="0">
                <a:latin typeface="Times New Roman" pitchFamily="18" charset="0"/>
              </a:rPr>
              <a:t>Макеты костров</a:t>
            </a:r>
            <a:endParaRPr lang="ru-RU" sz="1600" b="1" dirty="0">
              <a:latin typeface="Times New Roman" pitchFamily="18" charset="0"/>
            </a:endParaRPr>
          </a:p>
        </p:txBody>
      </p:sp>
      <p:pic>
        <p:nvPicPr>
          <p:cNvPr id="12295" name="Picture 8" descr="IMG_000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11188" y="4221088"/>
            <a:ext cx="3386658" cy="1925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" name="img21_40635" descr="DSC013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228" y="1097052"/>
            <a:ext cx="3349699" cy="1793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95536" y="3071550"/>
            <a:ext cx="38423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•</a:t>
            </a:r>
            <a:r>
              <a:rPr lang="ru-RU" sz="1400" b="1" dirty="0" smtClean="0"/>
              <a:t>Учащиеся лепят модель костра, объясняют алгоритм его построения, назначение костра и проводят его классификацию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75107543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143875" cy="98072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Использование ИКТ на уроке: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214423"/>
            <a:ext cx="7872437" cy="4883166"/>
          </a:xfrm>
        </p:spPr>
        <p:txBody>
          <a:bodyPr/>
          <a:lstStyle/>
          <a:p>
            <a:r>
              <a:rPr lang="ru-RU" sz="2800" dirty="0" smtClean="0"/>
              <a:t>Современность и актуальность учебного материала</a:t>
            </a:r>
          </a:p>
          <a:p>
            <a:r>
              <a:rPr lang="ru-RU" sz="2800" dirty="0" smtClean="0"/>
              <a:t>Наличие дополнительного и сопутствующего материала</a:t>
            </a:r>
          </a:p>
          <a:p>
            <a:r>
              <a:rPr lang="ru-RU" sz="2800" dirty="0" smtClean="0"/>
              <a:t>Эстетичность и наглядность</a:t>
            </a:r>
          </a:p>
          <a:p>
            <a:r>
              <a:rPr lang="ru-RU" sz="2800" dirty="0" smtClean="0"/>
              <a:t>Возможность блочного обозрения темы, опережающие задания</a:t>
            </a:r>
          </a:p>
          <a:p>
            <a:r>
              <a:rPr lang="ru-RU" sz="2800" dirty="0" smtClean="0"/>
              <a:t>Обучение через игровую и практическую деятельность</a:t>
            </a:r>
          </a:p>
          <a:p>
            <a:r>
              <a:rPr lang="ru-RU" sz="2800" dirty="0" smtClean="0"/>
              <a:t>Повышение интереса к учебе</a:t>
            </a:r>
            <a:endParaRPr lang="ru-RU" sz="28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967856" cy="151216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Использование компьютерных технологий позволяет: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8476431" cy="3960440"/>
          </a:xfrm>
        </p:spPr>
        <p:txBody>
          <a:bodyPr/>
          <a:lstStyle/>
          <a:p>
            <a:r>
              <a:rPr lang="ru-RU" b="1" dirty="0" smtClean="0">
                <a:solidFill>
                  <a:srgbClr val="0F0450"/>
                </a:solidFill>
              </a:rPr>
              <a:t>Повысить интерес к изучению предмета</a:t>
            </a:r>
          </a:p>
          <a:p>
            <a:r>
              <a:rPr lang="ru-RU" b="1" dirty="0" smtClean="0">
                <a:solidFill>
                  <a:srgbClr val="0F0450"/>
                </a:solidFill>
              </a:rPr>
              <a:t>Расширить информационное поле</a:t>
            </a:r>
          </a:p>
          <a:p>
            <a:r>
              <a:rPr lang="ru-RU" b="1" dirty="0" smtClean="0">
                <a:solidFill>
                  <a:srgbClr val="0F0450"/>
                </a:solidFill>
              </a:rPr>
              <a:t>Ускорить процесс получения и использования информации</a:t>
            </a:r>
          </a:p>
          <a:p>
            <a:r>
              <a:rPr lang="ru-RU" b="1" dirty="0" smtClean="0">
                <a:solidFill>
                  <a:srgbClr val="0F0450"/>
                </a:solidFill>
              </a:rPr>
              <a:t>Развить познавательные способности школьников</a:t>
            </a:r>
          </a:p>
          <a:p>
            <a:endParaRPr lang="ru-RU" b="1" dirty="0" smtClean="0">
              <a:solidFill>
                <a:srgbClr val="0F045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78631" y="476672"/>
            <a:ext cx="8258175" cy="928124"/>
          </a:xfrm>
          <a:prstGeom prst="flowChartAlternateProcess">
            <a:avLst/>
          </a:prstGeom>
          <a:solidFill>
            <a:schemeClr val="lt1">
              <a:alpha val="73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Направления использования </a:t>
            </a:r>
            <a:br>
              <a:rPr lang="ru-RU" sz="2800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800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средств ИКТ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39552" y="2163272"/>
            <a:ext cx="2038350" cy="749300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9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Материалы ЦОР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467544" y="3071813"/>
            <a:ext cx="2428056" cy="1668542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9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Мониторинг качества знаний</a:t>
            </a:r>
            <a:r>
              <a:rPr lang="ru-RU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Microsoft Office Excel</a:t>
            </a:r>
            <a:endParaRPr lang="ru-RU" sz="14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01" name="Line 8"/>
          <p:cNvSpPr>
            <a:spLocks noChangeShapeType="1"/>
          </p:cNvSpPr>
          <p:nvPr/>
        </p:nvSpPr>
        <p:spPr bwMode="auto">
          <a:xfrm>
            <a:off x="4178300" y="1643063"/>
            <a:ext cx="0" cy="4111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3203848" y="2428875"/>
            <a:ext cx="2592288" cy="2426196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9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Презентации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Microsoft Office PowerPoint</a:t>
            </a:r>
            <a:endParaRPr lang="ru-RU" sz="14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9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Буклеты, </a:t>
            </a:r>
            <a:r>
              <a:rPr lang="ru-RU" sz="19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памятки</a:t>
            </a:r>
            <a:endParaRPr lang="ru-RU" sz="19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Microsoft Office Publisher</a:t>
            </a:r>
            <a:endParaRPr lang="ru-RU" sz="14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" name="Text Box 11"/>
          <p:cNvSpPr>
            <a:spLocks noChangeArrowheads="1"/>
          </p:cNvSpPr>
          <p:nvPr/>
        </p:nvSpPr>
        <p:spPr bwMode="auto">
          <a:xfrm>
            <a:off x="6497211" y="2204864"/>
            <a:ext cx="2136775" cy="749300"/>
          </a:xfrm>
          <a:custGeom>
            <a:avLst/>
            <a:gdLst>
              <a:gd name="T0" fmla="*/ 1993900 w 1993900"/>
              <a:gd name="T1" fmla="*/ 374650 h 749300"/>
              <a:gd name="T2" fmla="*/ 996950 w 1993900"/>
              <a:gd name="T3" fmla="*/ 749300 h 749300"/>
              <a:gd name="T4" fmla="*/ 0 w 1993900"/>
              <a:gd name="T5" fmla="*/ 374650 h 749300"/>
              <a:gd name="T6" fmla="*/ 996950 w 1993900"/>
              <a:gd name="T7" fmla="*/ 0 h 7493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36578 w 1993900"/>
              <a:gd name="T13" fmla="*/ 36578 h 749300"/>
              <a:gd name="T14" fmla="*/ 1957322 w 1993900"/>
              <a:gd name="T15" fmla="*/ 712722 h 7493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93900" h="749300">
                <a:moveTo>
                  <a:pt x="124886" y="0"/>
                </a:moveTo>
                <a:lnTo>
                  <a:pt x="1993900" y="0"/>
                </a:lnTo>
                <a:lnTo>
                  <a:pt x="1993900" y="624414"/>
                </a:lnTo>
                <a:cubicBezTo>
                  <a:pt x="1993900" y="693386"/>
                  <a:pt x="1937986" y="749299"/>
                  <a:pt x="1869014" y="749300"/>
                </a:cubicBezTo>
                <a:lnTo>
                  <a:pt x="0" y="749300"/>
                </a:lnTo>
                <a:lnTo>
                  <a:pt x="0" y="124886"/>
                </a:lnTo>
                <a:cubicBezTo>
                  <a:pt x="0" y="55913"/>
                  <a:pt x="55913" y="0"/>
                  <a:pt x="124885" y="0"/>
                </a:cubicBezTo>
                <a:close/>
              </a:path>
            </a:pathLst>
          </a:custGeom>
          <a:solidFill>
            <a:srgbClr val="FDF5D5"/>
          </a:solidFill>
          <a:ln w="19050" algn="ctr">
            <a:solidFill>
              <a:srgbClr val="8A7007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9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Интерактивная доска</a:t>
            </a: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6084168" y="3071813"/>
            <a:ext cx="2448272" cy="1072634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9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Работа с Интернет-ресурсами</a:t>
            </a: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6084168" y="4429125"/>
            <a:ext cx="2559770" cy="1073150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9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Элементы дистанционного обучения</a:t>
            </a:r>
          </a:p>
        </p:txBody>
      </p:sp>
      <p:sp>
        <p:nvSpPr>
          <p:cNvPr id="21" name="Line 16"/>
          <p:cNvSpPr>
            <a:spLocks noChangeShapeType="1"/>
          </p:cNvSpPr>
          <p:nvPr/>
        </p:nvSpPr>
        <p:spPr bwMode="auto">
          <a:xfrm flipH="1">
            <a:off x="3500438" y="4929188"/>
            <a:ext cx="557212" cy="642937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1785938" y="5857875"/>
            <a:ext cx="2219325" cy="407988"/>
          </a:xfrm>
          <a:prstGeom prst="round2DiagRect">
            <a:avLst/>
          </a:prstGeom>
          <a:ln w="19050">
            <a:solidFill>
              <a:schemeClr val="accent3">
                <a:lumMod val="75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Ученические</a:t>
            </a:r>
          </a:p>
        </p:txBody>
      </p:sp>
      <p:sp>
        <p:nvSpPr>
          <p:cNvPr id="23" name="Line 18"/>
          <p:cNvSpPr>
            <a:spLocks noChangeShapeType="1"/>
          </p:cNvSpPr>
          <p:nvPr/>
        </p:nvSpPr>
        <p:spPr bwMode="auto">
          <a:xfrm>
            <a:off x="5000625" y="4929188"/>
            <a:ext cx="500063" cy="714375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4857750" y="5857875"/>
            <a:ext cx="2221706" cy="407988"/>
          </a:xfrm>
          <a:prstGeom prst="round2DiagRect">
            <a:avLst/>
          </a:prstGeom>
          <a:ln w="19050">
            <a:solidFill>
              <a:schemeClr val="accent3">
                <a:lumMod val="75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Учительские</a:t>
            </a:r>
          </a:p>
        </p:txBody>
      </p:sp>
      <p:sp>
        <p:nvSpPr>
          <p:cNvPr id="26" name="Text Box 21"/>
          <p:cNvSpPr txBox="1">
            <a:spLocks noChangeArrowheads="1"/>
          </p:cNvSpPr>
          <p:nvPr/>
        </p:nvSpPr>
        <p:spPr bwMode="auto">
          <a:xfrm>
            <a:off x="577970" y="4901883"/>
            <a:ext cx="2071688" cy="749300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9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Электронное </a:t>
            </a:r>
            <a:r>
              <a:rPr lang="ru-RU" sz="19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портфолио</a:t>
            </a:r>
            <a:endParaRPr lang="ru-RU" sz="19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7" name="Стрелка вниз 26"/>
          <p:cNvSpPr/>
          <p:nvPr/>
        </p:nvSpPr>
        <p:spPr>
          <a:xfrm>
            <a:off x="1357313" y="1556792"/>
            <a:ext cx="6429375" cy="729208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3210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785813" y="1052736"/>
            <a:ext cx="8158162" cy="5044853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6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Инновационная деятельность </a:t>
            </a:r>
            <a:r>
              <a:rPr lang="ru-RU" dirty="0" smtClean="0">
                <a:latin typeface="Arial" charset="0"/>
                <a:cs typeface="Arial" charset="0"/>
              </a:rPr>
              <a:t>– целенаправленное преобразование содержания обучения и организационно – технологических основ образовательного процесса, направленное на повышение качества образовательных услуг, </a:t>
            </a:r>
            <a:r>
              <a:rPr lang="ru-RU" dirty="0" err="1" smtClean="0">
                <a:latin typeface="Arial" charset="0"/>
                <a:cs typeface="Arial" charset="0"/>
              </a:rPr>
              <a:t>конкурентноспособности</a:t>
            </a:r>
            <a:r>
              <a:rPr lang="ru-RU" dirty="0" smtClean="0">
                <a:latin typeface="Arial" charset="0"/>
                <a:cs typeface="Arial" charset="0"/>
              </a:rPr>
              <a:t> образовательных учреждений и их выпускников, обеспечение всестороннего личностного и профессионального развития обучаемых.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476672"/>
            <a:ext cx="7992566" cy="1916113"/>
          </a:xfrm>
        </p:spPr>
        <p:txBody>
          <a:bodyPr/>
          <a:lstStyle/>
          <a:p>
            <a:pPr eaLnBrk="1" hangingPunct="1"/>
            <a:r>
              <a:rPr lang="ru-RU" altLang="ru-RU" sz="3600" dirty="0" smtClean="0">
                <a:solidFill>
                  <a:srgbClr val="990000"/>
                </a:solidFill>
                <a:latin typeface="Book Antiqua" panose="02040602050305030304" pitchFamily="18" charset="0"/>
              </a:rPr>
              <a:t>Преимущество использования информационных компьютерных технологий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492896"/>
            <a:ext cx="8136904" cy="338437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800" b="1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огромный интерес детей и подростков заниматься всем, что связано с компьютерами;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b="1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широкие мультимедийные возможности;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b="1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учитывать индивидуальные особенности и возможности каждого ребенка;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b="1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интерактивность компьютерных программ;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b="1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экономия временных ресурсов.</a:t>
            </a:r>
          </a:p>
        </p:txBody>
      </p:sp>
    </p:spTree>
    <p:extLst>
      <p:ext uri="{BB962C8B-B14F-4D97-AF65-F5344CB8AC3E}">
        <p14:creationId xmlns:p14="http://schemas.microsoft.com/office/powerpoint/2010/main" val="41384059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57200" y="404664"/>
            <a:ext cx="8043890" cy="1012974"/>
          </a:xfrm>
          <a:prstGeom prst="rect">
            <a:avLst/>
          </a:prstGeom>
        </p:spPr>
        <p:txBody>
          <a:bodyPr>
            <a:normAutofit fontScale="60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4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Применение компьютера на уроке</a:t>
            </a: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3070771"/>
              </p:ext>
            </p:extLst>
          </p:nvPr>
        </p:nvGraphicFramePr>
        <p:xfrm>
          <a:off x="398458" y="908720"/>
          <a:ext cx="8350006" cy="5891336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  <a:tableStyleId>{C4B1156A-380E-4F78-BDF5-A606A8083BF9}</a:tableStyleId>
              </a:tblPr>
              <a:tblGrid>
                <a:gridCol w="2229326"/>
                <a:gridCol w="2376264"/>
                <a:gridCol w="1872208"/>
                <a:gridCol w="1872208"/>
              </a:tblGrid>
              <a:tr h="504056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Где?</a:t>
                      </a:r>
                    </a:p>
                    <a:p>
                      <a:pPr indent="450215" algn="ctr">
                        <a:spcAft>
                          <a:spcPts val="0"/>
                        </a:spcAft>
                      </a:pPr>
                      <a:endParaRPr lang="ru-RU" sz="11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>
                    <a:solidFill>
                      <a:schemeClr val="accent4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</a:endParaRPr>
                    </a:p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Для чего?</a:t>
                      </a:r>
                      <a:endParaRPr lang="ru-RU" sz="20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>
                    <a:solidFill>
                      <a:schemeClr val="accent4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</a:endParaRPr>
                    </a:p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Что?</a:t>
                      </a:r>
                      <a:endParaRPr lang="ru-RU" sz="20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>
                    <a:solidFill>
                      <a:schemeClr val="accent4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endParaRPr lang="ru-RU" sz="1050" dirty="0" smtClean="0">
                        <a:effectLst/>
                      </a:endParaRPr>
                    </a:p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Как?</a:t>
                      </a:r>
                      <a:endParaRPr lang="ru-RU" sz="20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>
                    <a:solidFill>
                      <a:schemeClr val="accent4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</a:tr>
              <a:tr h="1200442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На </a:t>
                      </a:r>
                      <a:r>
                        <a:rPr lang="ru-RU" sz="1400" dirty="0">
                          <a:effectLst/>
                        </a:rPr>
                        <a:t>уроке объяснения нового материала, повторения и закрепления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Для демонстрации при объяснении нового материала, для повторения и закрепления старого материала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Обучающие программы, </a:t>
                      </a:r>
                      <a:r>
                        <a:rPr lang="ru-RU" sz="1400" dirty="0" err="1">
                          <a:effectLst/>
                        </a:rPr>
                        <a:t>мультимедийные</a:t>
                      </a:r>
                      <a:r>
                        <a:rPr lang="ru-RU" sz="1400" dirty="0">
                          <a:effectLst/>
                        </a:rPr>
                        <a:t> средства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Компьютерный </a:t>
                      </a:r>
                      <a:r>
                        <a:rPr lang="ru-RU" sz="1400" dirty="0" smtClean="0">
                          <a:effectLst/>
                        </a:rPr>
                        <a:t>класс</a:t>
                      </a:r>
                    </a:p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или один </a:t>
                      </a:r>
                      <a:r>
                        <a:rPr lang="ru-RU" sz="1400" dirty="0">
                          <a:effectLst/>
                        </a:rPr>
                        <a:t>компьютер и </a:t>
                      </a:r>
                      <a:r>
                        <a:rPr lang="ru-RU" sz="1400" dirty="0" err="1">
                          <a:effectLst/>
                        </a:rPr>
                        <a:t>мультимедийный</a:t>
                      </a:r>
                      <a:r>
                        <a:rPr lang="ru-RU" sz="1400" dirty="0">
                          <a:effectLst/>
                        </a:rPr>
                        <a:t> проектор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</a:tr>
              <a:tr h="1072410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 уроке объяснения нового материала, повторения и обобщения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Для демонстрации при объяснении нового материала, подведения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 к обобщению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Готовые программные средства: показ опытов, моделей, лекций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Один компьютер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и </a:t>
                      </a:r>
                      <a:r>
                        <a:rPr lang="ru-RU" sz="1400" dirty="0" err="1">
                          <a:effectLst/>
                        </a:rPr>
                        <a:t>мультимедийный</a:t>
                      </a:r>
                      <a:r>
                        <a:rPr lang="ru-RU" sz="1400" dirty="0">
                          <a:effectLst/>
                        </a:rPr>
                        <a:t> проектор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</a:tr>
              <a:tr h="1240582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 уроке контроля знаний, повторения </a:t>
                      </a:r>
                      <a:r>
                        <a:rPr lang="ru-RU" sz="1400" dirty="0" smtClean="0">
                          <a:effectLst/>
                        </a:rPr>
                        <a:t>и</a:t>
                      </a:r>
                      <a:r>
                        <a:rPr lang="en-US" sz="1400" baseline="0" dirty="0" smtClean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закрепления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 На этапе первоначального контроля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Для автоматизации процесса и экономии времени обработки данных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Контролирующие и тестирующие программы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Компьютерный класс, соответствующее программное обеспечение 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</a:tr>
              <a:tr h="536486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 внеклассных мероприятиях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Для демонстрации материала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lvl="0" indent="450215" algn="l"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</a:rPr>
                        <a:t>Мультимедийные</a:t>
                      </a:r>
                      <a:r>
                        <a:rPr lang="ru-RU" sz="1400" dirty="0" smtClean="0">
                          <a:effectLst/>
                        </a:rPr>
                        <a:t> средства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Один компьютер и </a:t>
                      </a:r>
                      <a:r>
                        <a:rPr lang="ru-RU" sz="1400" dirty="0" err="1">
                          <a:effectLst/>
                        </a:rPr>
                        <a:t>мультипроектор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</a:tr>
              <a:tr h="864096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 внеклассных мероприятиях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Для развития творческих способностей учащихся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Компьютерные версии интеллектуальных и развивающих игр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Компьютерный класс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61" marR="62861" marT="0" marB="0"/>
                </a:tc>
              </a:tr>
            </a:tbl>
          </a:graphicData>
        </a:graphic>
      </p:graphicFrame>
      <p:pic>
        <p:nvPicPr>
          <p:cNvPr id="80897" name="Picture 1" descr="C:\Users\Администратор\Pictures\Новая папка (3)\_1_~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6632"/>
            <a:ext cx="1019175" cy="933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46618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26" name="Rectangle 34"/>
          <p:cNvSpPr>
            <a:spLocks noGrp="1" noChangeArrowheads="1"/>
          </p:cNvSpPr>
          <p:nvPr>
            <p:ph type="title"/>
          </p:nvPr>
        </p:nvSpPr>
        <p:spPr>
          <a:xfrm>
            <a:off x="611560" y="1882488"/>
            <a:ext cx="8136904" cy="521892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effectLst/>
              </a:rPr>
              <a:t/>
            </a:r>
            <a:br>
              <a:rPr lang="ru-RU" sz="2400" dirty="0" smtClean="0">
                <a:solidFill>
                  <a:srgbClr val="FF0000"/>
                </a:solidFill>
                <a:effectLst/>
              </a:rPr>
            </a:br>
            <a:r>
              <a:rPr lang="ru-RU" sz="2400" dirty="0" smtClean="0">
                <a:solidFill>
                  <a:srgbClr val="FF0000"/>
                </a:solidFill>
                <a:effectLst/>
              </a:rPr>
              <a:t>Взаимодействие </a:t>
            </a:r>
            <a:r>
              <a:rPr lang="ru-RU" sz="2400" dirty="0">
                <a:solidFill>
                  <a:srgbClr val="FF0000"/>
                </a:solidFill>
                <a:effectLst/>
              </a:rPr>
              <a:t>с различными </a:t>
            </a:r>
            <a:r>
              <a:rPr lang="ru-RU" sz="2400" dirty="0" smtClean="0">
                <a:solidFill>
                  <a:srgbClr val="FF0000"/>
                </a:solidFill>
                <a:effectLst/>
              </a:rPr>
              <a:t>образовательными</a:t>
            </a:r>
            <a:r>
              <a:rPr lang="en-US" sz="2400" dirty="0" smtClean="0">
                <a:solidFill>
                  <a:srgbClr val="FF0000"/>
                </a:solidFill>
                <a:effectLst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effectLst/>
              </a:rPr>
              <a:t>и общественными  учреждениями и организациями </a:t>
            </a:r>
            <a:br>
              <a:rPr lang="ru-RU" sz="2400" dirty="0" smtClean="0">
                <a:solidFill>
                  <a:srgbClr val="FF0000"/>
                </a:solidFill>
                <a:effectLst/>
              </a:rPr>
            </a:br>
            <a:r>
              <a:rPr lang="ru-RU" sz="1600" b="0" dirty="0">
                <a:solidFill>
                  <a:srgbClr val="333333"/>
                </a:solidFill>
                <a:effectLst/>
                <a:latin typeface="Helvetica Neue"/>
              </a:rPr>
              <a:t>Многополярность и многоплановость процесса взросления и вхождения ребенка во взрослую жизнь сопряжено с различного рода трудностями. Сегодняшняя социально-экономическая действительность такова, что существует обширный пласт проблем, с которыми приходится сталкиваться ребенку на пути вхождения в общество, а подчас и оставаться один на один с ними.</a:t>
            </a:r>
            <a:br>
              <a:rPr lang="ru-RU" sz="1600" b="0" dirty="0">
                <a:solidFill>
                  <a:srgbClr val="333333"/>
                </a:solidFill>
                <a:effectLst/>
                <a:latin typeface="Helvetica Neue"/>
              </a:rPr>
            </a:br>
            <a:r>
              <a:rPr lang="ru-RU" sz="1600" b="0" dirty="0">
                <a:solidFill>
                  <a:srgbClr val="333333"/>
                </a:solidFill>
                <a:effectLst/>
                <a:latin typeface="Helvetica Neue"/>
              </a:rPr>
              <a:t>В современном обществе многие государственные, коммерческие и общественные организации и учреждения различных министерств и ведомств вводят в круг своей деятельности задачи по воспитанию подрастающего поколения. Однако, эффективность решения таких задач отдельной группой специалистов значительно ниже возможных результатов командной работы.</a:t>
            </a:r>
            <a:br>
              <a:rPr lang="ru-RU" sz="1600" b="0" dirty="0">
                <a:solidFill>
                  <a:srgbClr val="333333"/>
                </a:solidFill>
                <a:effectLst/>
                <a:latin typeface="Helvetica Neue"/>
              </a:rPr>
            </a:br>
            <a:r>
              <a:rPr lang="ru-RU" sz="1600" b="0" dirty="0">
                <a:solidFill>
                  <a:srgbClr val="333333"/>
                </a:solidFill>
                <a:effectLst/>
                <a:latin typeface="Helvetica Neue"/>
              </a:rPr>
              <a:t>Создание системы взаимодействия субъектов образования с социальными партнерами других ведомств должно быть обращено к личности ребенка, направлено на ее развитие, раскрытие потенциала, своеобразия и духовных сил, нивелирование негативных последствий влияния часто, враждебной социальной </a:t>
            </a:r>
            <a:r>
              <a:rPr lang="ru-RU" sz="1600" b="0" dirty="0" smtClean="0">
                <a:solidFill>
                  <a:srgbClr val="333333"/>
                </a:solidFill>
                <a:effectLst/>
                <a:latin typeface="Helvetica Neue"/>
              </a:rPr>
              <a:t>среды, поэтому на уроках  ОБЖ  зачастую используют </a:t>
            </a:r>
            <a:br>
              <a:rPr lang="ru-RU" sz="1600" b="0" dirty="0" smtClean="0">
                <a:solidFill>
                  <a:srgbClr val="333333"/>
                </a:solidFill>
                <a:effectLst/>
                <a:latin typeface="Helvetica Neue"/>
              </a:rPr>
            </a:br>
            <a:r>
              <a:rPr lang="ru-RU" sz="1800" dirty="0" smtClean="0">
                <a:solidFill>
                  <a:srgbClr val="0033CC"/>
                </a:solidFill>
                <a:effectLst/>
                <a:latin typeface="Helvetica Neue"/>
              </a:rPr>
              <a:t>межведомственное взаимодействие </a:t>
            </a:r>
            <a:r>
              <a:rPr lang="ru-RU" sz="1800" dirty="0">
                <a:solidFill>
                  <a:srgbClr val="0033CC"/>
                </a:solidFill>
                <a:effectLst/>
                <a:latin typeface="Helvetica Neue"/>
              </a:rPr>
              <a:t>органов здравоохранения, образования, физкультуры и спорта, социальной защиты населения, экологических служб, различных общественных </a:t>
            </a:r>
            <a:r>
              <a:rPr lang="ru-RU" sz="1800" dirty="0" smtClean="0">
                <a:solidFill>
                  <a:srgbClr val="0033CC"/>
                </a:solidFill>
                <a:effectLst/>
                <a:latin typeface="Helvetica Neue"/>
              </a:rPr>
              <a:t>организаций (беседы, лекции, акции, соревнования, </a:t>
            </a:r>
            <a:r>
              <a:rPr lang="ru-RU" sz="1800" dirty="0" err="1" smtClean="0">
                <a:solidFill>
                  <a:srgbClr val="0033CC"/>
                </a:solidFill>
                <a:effectLst/>
                <a:latin typeface="Helvetica Neue"/>
              </a:rPr>
              <a:t>флеш</a:t>
            </a:r>
            <a:r>
              <a:rPr lang="ru-RU" sz="1800" dirty="0" smtClean="0">
                <a:solidFill>
                  <a:srgbClr val="0033CC"/>
                </a:solidFill>
                <a:effectLst/>
                <a:latin typeface="Helvetica Neue"/>
              </a:rPr>
              <a:t>-мобы и т.д.)</a:t>
            </a:r>
            <a:r>
              <a:rPr lang="ru-RU" sz="1800" dirty="0">
                <a:solidFill>
                  <a:srgbClr val="0033CC"/>
                </a:solidFill>
                <a:effectLst/>
                <a:latin typeface="Helvetica Neue"/>
              </a:rPr>
              <a:t/>
            </a:r>
            <a:br>
              <a:rPr lang="ru-RU" sz="1800" dirty="0">
                <a:solidFill>
                  <a:srgbClr val="0033CC"/>
                </a:solidFill>
                <a:effectLst/>
                <a:latin typeface="Helvetica Neue"/>
              </a:rPr>
            </a:br>
            <a:r>
              <a:rPr lang="ru-RU" sz="1800" dirty="0" smtClean="0">
                <a:solidFill>
                  <a:srgbClr val="0033CC"/>
                </a:solidFill>
                <a:effectLst/>
              </a:rPr>
              <a:t/>
            </a:r>
            <a:br>
              <a:rPr lang="ru-RU" sz="1800" dirty="0" smtClean="0">
                <a:solidFill>
                  <a:srgbClr val="0033CC"/>
                </a:solidFill>
                <a:effectLst/>
              </a:rPr>
            </a:br>
            <a:endParaRPr lang="ru-RU" sz="1800" dirty="0">
              <a:solidFill>
                <a:srgbClr val="0033CC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175827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99591" y="476671"/>
            <a:ext cx="7704857" cy="583264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b="1" dirty="0" smtClean="0">
                <a:solidFill>
                  <a:srgbClr val="FF0000"/>
                </a:solidFill>
                <a:effectLst/>
              </a:rPr>
              <a:t>Внеклассная   работа</a:t>
            </a:r>
            <a:br>
              <a:rPr lang="ru-RU" sz="3600" b="1" dirty="0" smtClean="0">
                <a:solidFill>
                  <a:srgbClr val="FF0000"/>
                </a:solidFill>
                <a:effectLst/>
              </a:rPr>
            </a:br>
            <a:r>
              <a:rPr lang="ru-RU" dirty="0">
                <a:solidFill>
                  <a:srgbClr val="FF0000"/>
                </a:solidFill>
                <a:effectLst/>
              </a:rPr>
              <a:t/>
            </a:r>
            <a:br>
              <a:rPr lang="ru-RU" dirty="0">
                <a:solidFill>
                  <a:srgbClr val="FF0000"/>
                </a:solidFill>
                <a:effectLst/>
              </a:rPr>
            </a:br>
            <a:r>
              <a:rPr lang="ru-RU" dirty="0" smtClean="0">
                <a:solidFill>
                  <a:srgbClr val="FF0000"/>
                </a:solidFill>
                <a:effectLst/>
              </a:rPr>
              <a:t/>
            </a:r>
            <a:br>
              <a:rPr lang="ru-RU" dirty="0" smtClean="0">
                <a:solidFill>
                  <a:srgbClr val="FF0000"/>
                </a:solidFill>
                <a:effectLst/>
              </a:rPr>
            </a:br>
            <a:r>
              <a:rPr lang="ru-RU" dirty="0">
                <a:solidFill>
                  <a:srgbClr val="FF0000"/>
                </a:solidFill>
                <a:effectLst/>
              </a:rPr>
              <a:t/>
            </a:r>
            <a:br>
              <a:rPr lang="ru-RU" dirty="0">
                <a:solidFill>
                  <a:srgbClr val="FF0000"/>
                </a:solidFill>
                <a:effectLst/>
              </a:rPr>
            </a:br>
            <a:r>
              <a:rPr lang="ru-RU" dirty="0" smtClean="0">
                <a:solidFill>
                  <a:srgbClr val="FF0000"/>
                </a:solidFill>
                <a:effectLst/>
              </a:rPr>
              <a:t/>
            </a:r>
            <a:br>
              <a:rPr lang="ru-RU" dirty="0" smtClean="0">
                <a:solidFill>
                  <a:srgbClr val="FF0000"/>
                </a:solidFill>
                <a:effectLst/>
              </a:rPr>
            </a:br>
            <a:r>
              <a:rPr lang="ru-RU" dirty="0">
                <a:solidFill>
                  <a:srgbClr val="FF0000"/>
                </a:solidFill>
                <a:effectLst/>
              </a:rPr>
              <a:t/>
            </a:r>
            <a:br>
              <a:rPr lang="ru-RU" dirty="0">
                <a:solidFill>
                  <a:srgbClr val="FF0000"/>
                </a:solidFill>
                <a:effectLst/>
              </a:rPr>
            </a:br>
            <a:r>
              <a:rPr lang="ru-RU" dirty="0" smtClean="0">
                <a:solidFill>
                  <a:srgbClr val="FF0000"/>
                </a:solidFill>
                <a:effectLst/>
              </a:rPr>
              <a:t/>
            </a:r>
            <a:br>
              <a:rPr lang="ru-RU" dirty="0" smtClean="0">
                <a:solidFill>
                  <a:srgbClr val="FF0000"/>
                </a:solidFill>
                <a:effectLst/>
              </a:rPr>
            </a:br>
            <a:r>
              <a:rPr lang="ru-RU" dirty="0">
                <a:solidFill>
                  <a:srgbClr val="FF0000"/>
                </a:solidFill>
                <a:effectLst/>
              </a:rPr>
              <a:t/>
            </a:r>
            <a:br>
              <a:rPr lang="ru-RU" dirty="0">
                <a:solidFill>
                  <a:srgbClr val="FF0000"/>
                </a:solidFill>
                <a:effectLst/>
              </a:rPr>
            </a:br>
            <a:r>
              <a:rPr lang="ru-RU" sz="3600" b="1" dirty="0" smtClean="0">
                <a:solidFill>
                  <a:srgbClr val="FF0000"/>
                </a:solidFill>
                <a:effectLst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effectLst/>
              </a:rPr>
            </a:br>
            <a:r>
              <a:rPr lang="en-US" sz="3600" b="1" dirty="0" smtClean="0">
                <a:solidFill>
                  <a:srgbClr val="FF0000"/>
                </a:solidFill>
                <a:effectLst/>
              </a:rPr>
              <a:t/>
            </a:r>
            <a:br>
              <a:rPr lang="en-US" sz="3600" b="1" dirty="0" smtClean="0">
                <a:solidFill>
                  <a:srgbClr val="FF0000"/>
                </a:solidFill>
                <a:effectLst/>
              </a:rPr>
            </a:br>
            <a:r>
              <a:rPr lang="en-US" dirty="0" smtClean="0">
                <a:solidFill>
                  <a:srgbClr val="FF0000"/>
                </a:solidFill>
                <a:effectLst/>
              </a:rPr>
              <a:t/>
            </a:r>
            <a:br>
              <a:rPr lang="en-US" dirty="0" smtClean="0">
                <a:solidFill>
                  <a:srgbClr val="FF0000"/>
                </a:solidFill>
                <a:effectLst/>
              </a:rPr>
            </a:br>
            <a:endParaRPr lang="ru-RU" sz="3600" b="1" dirty="0" smtClean="0">
              <a:solidFill>
                <a:srgbClr val="FF0000"/>
              </a:solidFill>
              <a:effectLst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7238">
            <a:off x="731566" y="1206442"/>
            <a:ext cx="1769037" cy="23587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1835">
            <a:off x="6568816" y="819222"/>
            <a:ext cx="1674181" cy="24666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980729"/>
            <a:ext cx="3240360" cy="19649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26654" flipV="1">
            <a:off x="515553" y="3329611"/>
            <a:ext cx="2438009" cy="169197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6680">
            <a:off x="6433367" y="3624468"/>
            <a:ext cx="2347699" cy="175386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195" y="2945717"/>
            <a:ext cx="2751981" cy="206236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988116"/>
            <a:ext cx="2806947" cy="15874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008084"/>
            <a:ext cx="2960097" cy="13563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31638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539552" y="620688"/>
            <a:ext cx="806482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Результативность применения современных образовательных технологий на уроках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ОБЖ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755576" y="2204864"/>
            <a:ext cx="7848798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ru-RU" sz="2400" b="1" i="1" dirty="0">
                <a:solidFill>
                  <a:srgbClr val="000066"/>
                </a:solidFill>
                <a:latin typeface="Calibri" pitchFamily="34" charset="0"/>
              </a:rPr>
              <a:t> </a:t>
            </a:r>
            <a:r>
              <a:rPr lang="ru-RU" sz="2000" b="1" i="1" dirty="0">
                <a:solidFill>
                  <a:srgbClr val="000066"/>
                </a:solidFill>
                <a:latin typeface="Calibri" pitchFamily="34" charset="0"/>
              </a:rPr>
              <a:t>повышение мотивации к изучению </a:t>
            </a:r>
            <a:r>
              <a:rPr lang="ru-RU" sz="2000" b="1" i="1" dirty="0" smtClean="0">
                <a:solidFill>
                  <a:srgbClr val="000066"/>
                </a:solidFill>
                <a:latin typeface="Calibri" pitchFamily="34" charset="0"/>
              </a:rPr>
              <a:t>основ безопасности жизнедеятельности;</a:t>
            </a:r>
            <a:endParaRPr lang="ru-RU" sz="2000" b="1" i="1" dirty="0">
              <a:solidFill>
                <a:srgbClr val="000066"/>
              </a:solidFill>
              <a:latin typeface="Calibri" pitchFamily="34" charset="0"/>
            </a:endParaRPr>
          </a:p>
          <a:p>
            <a:pPr algn="just">
              <a:buFontTx/>
              <a:buChar char="-"/>
            </a:pPr>
            <a:endParaRPr lang="ru-RU" sz="2000" b="1" i="1" dirty="0">
              <a:solidFill>
                <a:srgbClr val="000066"/>
              </a:solidFill>
              <a:latin typeface="Calibri" pitchFamily="34" charset="0"/>
            </a:endParaRPr>
          </a:p>
          <a:p>
            <a:pPr algn="just">
              <a:buFontTx/>
              <a:buChar char="-"/>
            </a:pPr>
            <a:r>
              <a:rPr lang="ru-RU" sz="2000" b="1" i="1" dirty="0">
                <a:solidFill>
                  <a:srgbClr val="000066"/>
                </a:solidFill>
                <a:latin typeface="Calibri" pitchFamily="34" charset="0"/>
              </a:rPr>
              <a:t> стабильная динамика учебных достижений обучающихся;</a:t>
            </a:r>
          </a:p>
          <a:p>
            <a:pPr algn="just"/>
            <a:endParaRPr lang="ru-RU" sz="2000" b="1" i="1" dirty="0">
              <a:solidFill>
                <a:srgbClr val="000066"/>
              </a:solidFill>
              <a:latin typeface="Calibri" pitchFamily="34" charset="0"/>
            </a:endParaRPr>
          </a:p>
          <a:p>
            <a:pPr algn="just">
              <a:buFontTx/>
              <a:buChar char="-"/>
            </a:pPr>
            <a:r>
              <a:rPr lang="ru-RU" sz="2000" b="1" i="1" dirty="0">
                <a:solidFill>
                  <a:srgbClr val="000066"/>
                </a:solidFill>
                <a:latin typeface="Calibri" pitchFamily="34" charset="0"/>
              </a:rPr>
              <a:t>рост количества учащихся, принимающих участие в проектно – исследовательской деятельности;</a:t>
            </a:r>
          </a:p>
          <a:p>
            <a:pPr algn="just"/>
            <a:endParaRPr lang="ru-RU" sz="2000" b="1" i="1" dirty="0">
              <a:solidFill>
                <a:srgbClr val="000066"/>
              </a:solidFill>
              <a:latin typeface="Calibri" pitchFamily="34" charset="0"/>
            </a:endParaRPr>
          </a:p>
          <a:p>
            <a:pPr algn="just">
              <a:buFontTx/>
              <a:buChar char="-"/>
            </a:pPr>
            <a:r>
              <a:rPr lang="ru-RU" sz="2000" b="1" i="1" dirty="0">
                <a:solidFill>
                  <a:srgbClr val="000066"/>
                </a:solidFill>
                <a:latin typeface="Calibri" pitchFamily="34" charset="0"/>
              </a:rPr>
              <a:t> увеличение занятости детей во  внеурочной  деятельности;</a:t>
            </a:r>
          </a:p>
          <a:p>
            <a:pPr algn="just"/>
            <a:endParaRPr lang="ru-RU" sz="2000" b="1" i="1" dirty="0">
              <a:solidFill>
                <a:srgbClr val="000066"/>
              </a:solidFill>
              <a:latin typeface="Calibri" pitchFamily="34" charset="0"/>
            </a:endParaRPr>
          </a:p>
          <a:p>
            <a:pPr algn="just">
              <a:buFontTx/>
              <a:buChar char="-"/>
            </a:pPr>
            <a:r>
              <a:rPr lang="ru-RU" sz="2000" b="1" i="1" dirty="0">
                <a:solidFill>
                  <a:srgbClr val="000066"/>
                </a:solidFill>
                <a:latin typeface="Calibri" pitchFamily="34" charset="0"/>
              </a:rPr>
              <a:t>улучшение количественного и качественного показателя участия школьников в конкурсах и олимпиадах по </a:t>
            </a:r>
            <a:r>
              <a:rPr lang="ru-RU" sz="2000" b="1" i="1" dirty="0" smtClean="0">
                <a:solidFill>
                  <a:srgbClr val="000066"/>
                </a:solidFill>
                <a:latin typeface="Calibri" pitchFamily="34" charset="0"/>
              </a:rPr>
              <a:t>ОБЖ.</a:t>
            </a:r>
            <a:endParaRPr lang="ru-RU" sz="2400" b="1" i="1" dirty="0">
              <a:solidFill>
                <a:srgbClr val="000066"/>
              </a:solidFill>
              <a:latin typeface="Calibri" pitchFamily="34" charset="0"/>
            </a:endParaRPr>
          </a:p>
          <a:p>
            <a:endParaRPr lang="ru-RU" sz="2400" b="1" i="1" dirty="0">
              <a:solidFill>
                <a:srgbClr val="000066"/>
              </a:solidFill>
              <a:latin typeface="Calibri" pitchFamily="34" charset="0"/>
            </a:endParaRPr>
          </a:p>
          <a:p>
            <a:endParaRPr lang="ru-RU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7590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5123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1052736"/>
            <a:ext cx="7314579" cy="4104456"/>
          </a:xfrm>
        </p:spPr>
        <p:txBody>
          <a:bodyPr>
            <a:no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    </a:t>
            </a:r>
            <a:r>
              <a:rPr lang="ru-RU" i="1" dirty="0" smtClean="0">
                <a:solidFill>
                  <a:srgbClr val="FF0000"/>
                </a:solidFill>
              </a:rPr>
              <a:t>Спасибо за внимание!</a:t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i="1" dirty="0">
                <a:solidFill>
                  <a:srgbClr val="FF0000"/>
                </a:solidFill>
              </a:rPr>
              <a:t/>
            </a:r>
            <a:br>
              <a:rPr lang="ru-RU" i="1" dirty="0">
                <a:solidFill>
                  <a:srgbClr val="FF0000"/>
                </a:solidFill>
              </a:rPr>
            </a:br>
            <a:r>
              <a:rPr lang="ru-RU" i="1" dirty="0" smtClean="0">
                <a:solidFill>
                  <a:srgbClr val="FF0000"/>
                </a:solidFill>
              </a:rPr>
              <a:t/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i="1" dirty="0">
                <a:solidFill>
                  <a:srgbClr val="FF0000"/>
                </a:solidFill>
              </a:rPr>
              <a:t/>
            </a:r>
            <a:br>
              <a:rPr lang="ru-RU" i="1" dirty="0">
                <a:solidFill>
                  <a:srgbClr val="FF0000"/>
                </a:solidFill>
              </a:rPr>
            </a:br>
            <a:r>
              <a:rPr lang="ru-RU" i="1" dirty="0" smtClean="0">
                <a:solidFill>
                  <a:srgbClr val="FF0000"/>
                </a:solidFill>
              </a:rPr>
              <a:t/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i="1" dirty="0">
                <a:solidFill>
                  <a:srgbClr val="FF0000"/>
                </a:solidFill>
              </a:rPr>
              <a:t/>
            </a:r>
            <a:br>
              <a:rPr lang="ru-RU" i="1" dirty="0">
                <a:solidFill>
                  <a:srgbClr val="FF0000"/>
                </a:solidFill>
              </a:rPr>
            </a:br>
            <a:r>
              <a:rPr lang="ru-RU" sz="1600" dirty="0" smtClean="0">
                <a:solidFill>
                  <a:srgbClr val="FF0000"/>
                </a:solidFill>
              </a:rPr>
              <a:t>Методист МОУ ДО «Турочакская ДЮСШ» – Васильева Е.В.</a:t>
            </a:r>
            <a:br>
              <a:rPr lang="ru-RU" sz="1600" dirty="0" smtClean="0">
                <a:solidFill>
                  <a:srgbClr val="FF0000"/>
                </a:solidFill>
              </a:rPr>
            </a:br>
            <a:r>
              <a:rPr lang="ru-RU" sz="1600" dirty="0">
                <a:solidFill>
                  <a:srgbClr val="FF0000"/>
                </a:solidFill>
              </a:rPr>
              <a:t>Эл. почта - dusesha04@mail.ru, тел. </a:t>
            </a:r>
            <a:r>
              <a:rPr lang="ru-RU" sz="1600" dirty="0" smtClean="0">
                <a:solidFill>
                  <a:srgbClr val="FF0000"/>
                </a:solidFill>
              </a:rPr>
              <a:t>8-388-43-22-6-53</a:t>
            </a:r>
            <a:r>
              <a:rPr lang="ru-RU" sz="1600" dirty="0">
                <a:solidFill>
                  <a:srgbClr val="FF0000"/>
                </a:solidFill>
              </a:rPr>
              <a:t>.</a:t>
            </a:r>
            <a:br>
              <a:rPr lang="ru-RU" sz="1600" dirty="0">
                <a:solidFill>
                  <a:srgbClr val="FF0000"/>
                </a:solidFill>
              </a:rPr>
            </a:br>
            <a:endParaRPr lang="ru-RU" sz="1600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916832"/>
            <a:ext cx="2705100" cy="2400300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700808"/>
            <a:ext cx="8136904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сформировать у школьников не только глубокие знания, но и умения самостоятельно добывать эти знания, использовать их в различных ситуациях, накапливать опыт решения проблем, </a:t>
            </a:r>
            <a:r>
              <a:rPr lang="ru-RU" sz="3200" b="1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развить </a:t>
            </a:r>
            <a:r>
              <a:rPr lang="ru-RU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у учащихся познавательные, </a:t>
            </a:r>
            <a:r>
              <a:rPr lang="ru-RU" sz="3200" b="1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интеллектуальные</a:t>
            </a:r>
            <a:r>
              <a:rPr lang="ru-RU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ru-RU" sz="3200" b="1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эмоционально-волевые 	и </a:t>
            </a:r>
            <a:r>
              <a:rPr lang="ru-RU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физические умения</a:t>
            </a:r>
            <a:r>
              <a:rPr lang="ru-RU" sz="3200" b="1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260648"/>
            <a:ext cx="7848872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Основные цели инновационной деятельности</a:t>
            </a:r>
            <a:endParaRPr lang="ru-RU" sz="40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49088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672" y="642918"/>
            <a:ext cx="7324303" cy="6000792"/>
          </a:xfrm>
        </p:spPr>
        <p:txBody>
          <a:bodyPr/>
          <a:lstStyle/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b="1" dirty="0" smtClean="0">
              <a:solidFill>
                <a:srgbClr val="0F0450"/>
              </a:solidFill>
            </a:endParaRP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268760"/>
            <a:ext cx="82809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-Развитие </a:t>
            </a:r>
            <a:r>
              <a:rPr lang="ru-RU" sz="2800" b="1" dirty="0"/>
              <a:t>умения мотивировать </a:t>
            </a:r>
            <a:r>
              <a:rPr lang="ru-RU" sz="2800" b="1" dirty="0" smtClean="0"/>
              <a:t>действия;</a:t>
            </a:r>
            <a:endParaRPr lang="ru-RU" sz="2800" b="1" dirty="0"/>
          </a:p>
          <a:p>
            <a:r>
              <a:rPr lang="ru-RU" sz="2800" b="1" dirty="0" smtClean="0"/>
              <a:t>-Самостоятельно </a:t>
            </a:r>
            <a:r>
              <a:rPr lang="ru-RU" sz="2800" b="1" dirty="0"/>
              <a:t>ориентироваться в получаемой </a:t>
            </a:r>
            <a:r>
              <a:rPr lang="ru-RU" sz="2800" b="1" dirty="0" smtClean="0"/>
              <a:t>информации;</a:t>
            </a:r>
            <a:endParaRPr lang="ru-RU" sz="2800" b="1" dirty="0"/>
          </a:p>
          <a:p>
            <a:r>
              <a:rPr lang="ru-RU" sz="2800" b="1" dirty="0" smtClean="0"/>
              <a:t>-Формирование </a:t>
            </a:r>
            <a:r>
              <a:rPr lang="ru-RU" sz="2800" b="1" dirty="0"/>
              <a:t>творческого нешаблонного </a:t>
            </a:r>
            <a:r>
              <a:rPr lang="ru-RU" sz="2800" b="1" dirty="0" smtClean="0"/>
              <a:t>мышления;</a:t>
            </a:r>
            <a:endParaRPr lang="ru-RU" sz="2800" b="1" dirty="0"/>
          </a:p>
          <a:p>
            <a:r>
              <a:rPr lang="ru-RU" sz="2800" b="1" dirty="0" smtClean="0"/>
              <a:t>-Развитие </a:t>
            </a:r>
            <a:r>
              <a:rPr lang="ru-RU" sz="2800" b="1" dirty="0"/>
              <a:t>детей за счет максимального раскрытия их природных </a:t>
            </a:r>
            <a:r>
              <a:rPr lang="ru-RU" sz="2800" b="1" dirty="0" smtClean="0"/>
              <a:t>способностей;</a:t>
            </a:r>
            <a:endParaRPr lang="ru-RU" sz="2800" b="1" dirty="0"/>
          </a:p>
          <a:p>
            <a:r>
              <a:rPr lang="ru-RU" sz="2800" b="1" dirty="0" smtClean="0"/>
              <a:t>-Качественное </a:t>
            </a:r>
            <a:r>
              <a:rPr lang="ru-RU" sz="2800" b="1" dirty="0"/>
              <a:t>изменение личности</a:t>
            </a:r>
          </a:p>
          <a:p>
            <a:r>
              <a:rPr lang="ru-RU" sz="2800" b="1" dirty="0"/>
              <a:t> </a:t>
            </a:r>
            <a:r>
              <a:rPr lang="ru-RU" sz="2800" b="1" dirty="0" smtClean="0"/>
              <a:t>ученика.</a:t>
            </a:r>
            <a:endParaRPr lang="ru-RU" sz="28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53486"/>
            <a:ext cx="8372474" cy="11217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424649"/>
            <a:ext cx="1835696" cy="162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81683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Line 9"/>
          <p:cNvSpPr>
            <a:spLocks noChangeShapeType="1"/>
          </p:cNvSpPr>
          <p:nvPr/>
        </p:nvSpPr>
        <p:spPr bwMode="auto">
          <a:xfrm flipH="1">
            <a:off x="6203019" y="3605777"/>
            <a:ext cx="303407" cy="10848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61449" name="Line 9"/>
          <p:cNvSpPr>
            <a:spLocks noChangeShapeType="1"/>
          </p:cNvSpPr>
          <p:nvPr/>
        </p:nvSpPr>
        <p:spPr bwMode="auto">
          <a:xfrm flipH="1" flipV="1">
            <a:off x="6203020" y="4188946"/>
            <a:ext cx="636550" cy="261074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20" name="AutoShape 6"/>
          <p:cNvSpPr>
            <a:spLocks noChangeArrowheads="1"/>
          </p:cNvSpPr>
          <p:nvPr/>
        </p:nvSpPr>
        <p:spPr bwMode="auto">
          <a:xfrm>
            <a:off x="6506427" y="2810447"/>
            <a:ext cx="2305050" cy="1158701"/>
          </a:xfrm>
          <a:prstGeom prst="flowChartAlternateProcess">
            <a:avLst/>
          </a:prstGeom>
          <a:solidFill>
            <a:srgbClr val="FFC000">
              <a:alpha val="50000"/>
            </a:srgbClr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 b="1" dirty="0" smtClean="0">
              <a:solidFill>
                <a:srgbClr val="660033"/>
              </a:solidFill>
            </a:endParaRPr>
          </a:p>
          <a:p>
            <a:pPr algn="ctr"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Информационно-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коммуникационные 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технологии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1" name="Line 7"/>
          <p:cNvSpPr>
            <a:spLocks noChangeShapeType="1"/>
          </p:cNvSpPr>
          <p:nvPr/>
        </p:nvSpPr>
        <p:spPr bwMode="auto">
          <a:xfrm>
            <a:off x="1943089" y="2670354"/>
            <a:ext cx="431018" cy="280187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8233" y="2904277"/>
            <a:ext cx="3844788" cy="1710643"/>
          </a:xfrm>
          <a:solidFill>
            <a:srgbClr val="99FFCC"/>
          </a:solidFill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800" dirty="0" smtClean="0">
                <a:solidFill>
                  <a:srgbClr val="0033CC"/>
                </a:solidFill>
                <a:effectLst/>
              </a:rPr>
              <a:t>Современные образовательные технологии на уроках ОБЖ</a:t>
            </a:r>
            <a:endParaRPr lang="ru-RU" sz="2800" dirty="0">
              <a:solidFill>
                <a:srgbClr val="0033CC"/>
              </a:solidFill>
              <a:effectLst/>
            </a:endParaRPr>
          </a:p>
        </p:txBody>
      </p:sp>
      <p:sp>
        <p:nvSpPr>
          <p:cNvPr id="61444" name="AutoShape 4"/>
          <p:cNvSpPr>
            <a:spLocks noChangeArrowheads="1"/>
          </p:cNvSpPr>
          <p:nvPr/>
        </p:nvSpPr>
        <p:spPr bwMode="auto">
          <a:xfrm>
            <a:off x="4104497" y="4771157"/>
            <a:ext cx="2305050" cy="1728489"/>
          </a:xfrm>
          <a:prstGeom prst="flowChartAlternateProcess">
            <a:avLst/>
          </a:prstGeom>
          <a:solidFill>
            <a:srgbClr val="FFC000">
              <a:alpha val="50000"/>
            </a:srgbClr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 b="1" dirty="0" smtClean="0">
              <a:solidFill>
                <a:srgbClr val="660033"/>
              </a:solidFill>
            </a:endParaRPr>
          </a:p>
          <a:p>
            <a:pPr algn="ctr"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Проектно-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исследовательские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технологии</a:t>
            </a:r>
          </a:p>
          <a:p>
            <a:pPr algn="ctr">
              <a:defRPr/>
            </a:pPr>
            <a:endParaRPr lang="ru-RU" b="1" dirty="0"/>
          </a:p>
        </p:txBody>
      </p:sp>
      <p:sp>
        <p:nvSpPr>
          <p:cNvPr id="61445" name="AutoShape 5"/>
          <p:cNvSpPr>
            <a:spLocks noChangeArrowheads="1"/>
          </p:cNvSpPr>
          <p:nvPr/>
        </p:nvSpPr>
        <p:spPr bwMode="auto">
          <a:xfrm>
            <a:off x="1444643" y="4902312"/>
            <a:ext cx="2365338" cy="1577366"/>
          </a:xfrm>
          <a:prstGeom prst="flowChartAlternateProcess">
            <a:avLst/>
          </a:prstGeom>
          <a:solidFill>
            <a:srgbClr val="FFC000">
              <a:alpha val="50000"/>
            </a:srgbClr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Технологии</a:t>
            </a:r>
          </a:p>
          <a:p>
            <a:pPr algn="ctr">
              <a:defRPr/>
            </a:pP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д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ифферен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-</a:t>
            </a:r>
          </a:p>
          <a:p>
            <a:pPr algn="ctr">
              <a:defRPr/>
            </a:pP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цированного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обучения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1446" name="AutoShape 6"/>
          <p:cNvSpPr>
            <a:spLocks noChangeArrowheads="1"/>
          </p:cNvSpPr>
          <p:nvPr/>
        </p:nvSpPr>
        <p:spPr bwMode="auto">
          <a:xfrm>
            <a:off x="71427" y="3228264"/>
            <a:ext cx="1979601" cy="1618455"/>
          </a:xfrm>
          <a:prstGeom prst="flowChartAlternateProcess">
            <a:avLst/>
          </a:prstGeom>
          <a:solidFill>
            <a:srgbClr val="FFC000">
              <a:alpha val="50000"/>
            </a:srgbClr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b="1" dirty="0">
                <a:solidFill>
                  <a:srgbClr val="660033"/>
                </a:solidFill>
              </a:rPr>
              <a:t>	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Групповые и 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коллективные  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технологии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1448" name="Line 8"/>
          <p:cNvSpPr>
            <a:spLocks noChangeShapeType="1"/>
          </p:cNvSpPr>
          <p:nvPr/>
        </p:nvSpPr>
        <p:spPr bwMode="auto">
          <a:xfrm flipH="1">
            <a:off x="6138019" y="2092225"/>
            <a:ext cx="361574" cy="899894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61451" name="AutoShape 11"/>
          <p:cNvSpPr>
            <a:spLocks noChangeArrowheads="1"/>
          </p:cNvSpPr>
          <p:nvPr/>
        </p:nvSpPr>
        <p:spPr bwMode="auto">
          <a:xfrm>
            <a:off x="4338632" y="2325478"/>
            <a:ext cx="200025" cy="560501"/>
          </a:xfrm>
          <a:prstGeom prst="upArrow">
            <a:avLst>
              <a:gd name="adj1" fmla="val 47222"/>
              <a:gd name="adj2" fmla="val 63909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61454" name="AutoShape 14"/>
          <p:cNvSpPr>
            <a:spLocks noChangeArrowheads="1"/>
          </p:cNvSpPr>
          <p:nvPr/>
        </p:nvSpPr>
        <p:spPr bwMode="auto">
          <a:xfrm>
            <a:off x="6790427" y="4319483"/>
            <a:ext cx="1873250" cy="2024212"/>
          </a:xfrm>
          <a:prstGeom prst="flowChartAlternateProcess">
            <a:avLst/>
          </a:prstGeom>
          <a:solidFill>
            <a:srgbClr val="FFC000">
              <a:alpha val="50000"/>
            </a:srgbClr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 b="1" dirty="0">
              <a:solidFill>
                <a:srgbClr val="660033"/>
              </a:solidFill>
            </a:endParaRPr>
          </a:p>
          <a:p>
            <a:pPr algn="ctr"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Технологии 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игровой</a:t>
            </a:r>
          </a:p>
          <a:p>
            <a:pPr algn="ctr"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деятельности</a:t>
            </a:r>
          </a:p>
        </p:txBody>
      </p:sp>
      <p:sp>
        <p:nvSpPr>
          <p:cNvPr id="61455" name="Line 15"/>
          <p:cNvSpPr>
            <a:spLocks noChangeShapeType="1"/>
          </p:cNvSpPr>
          <p:nvPr/>
        </p:nvSpPr>
        <p:spPr bwMode="auto">
          <a:xfrm flipH="1" flipV="1">
            <a:off x="5220072" y="4537789"/>
            <a:ext cx="215900" cy="233368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22" name="AutoShape 14"/>
          <p:cNvSpPr>
            <a:spLocks noChangeArrowheads="1"/>
          </p:cNvSpPr>
          <p:nvPr/>
        </p:nvSpPr>
        <p:spPr bwMode="auto">
          <a:xfrm>
            <a:off x="286201" y="360710"/>
            <a:ext cx="2712624" cy="1005837"/>
          </a:xfrm>
          <a:prstGeom prst="flowChartAlternateProcess">
            <a:avLst/>
          </a:prstGeom>
          <a:solidFill>
            <a:srgbClr val="FFC000">
              <a:alpha val="50000"/>
            </a:srgbClr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 b="1" dirty="0">
              <a:solidFill>
                <a:srgbClr val="660033"/>
              </a:solidFill>
            </a:endParaRPr>
          </a:p>
          <a:p>
            <a:pPr algn="ctr">
              <a:defRPr/>
            </a:pP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Здоровьесберегающие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технологии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9" name="AutoShape 5"/>
          <p:cNvSpPr>
            <a:spLocks noChangeArrowheads="1"/>
          </p:cNvSpPr>
          <p:nvPr/>
        </p:nvSpPr>
        <p:spPr bwMode="auto">
          <a:xfrm>
            <a:off x="71427" y="1628801"/>
            <a:ext cx="1871662" cy="1373706"/>
          </a:xfrm>
          <a:prstGeom prst="flowChartAlternateProcess">
            <a:avLst/>
          </a:prstGeom>
          <a:solidFill>
            <a:srgbClr val="FFC000">
              <a:alpha val="50000"/>
            </a:srgbClr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Технологии 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проблемного 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обучения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4" name="AutoShape 14"/>
          <p:cNvSpPr>
            <a:spLocks noChangeArrowheads="1"/>
          </p:cNvSpPr>
          <p:nvPr/>
        </p:nvSpPr>
        <p:spPr bwMode="auto">
          <a:xfrm>
            <a:off x="6416484" y="532617"/>
            <a:ext cx="2217275" cy="1667860"/>
          </a:xfrm>
          <a:prstGeom prst="flowChartAlternateProcess">
            <a:avLst/>
          </a:prstGeom>
          <a:solidFill>
            <a:srgbClr val="FFC000">
              <a:alpha val="50000"/>
            </a:srgbClr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интегрированного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обучения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Line 8"/>
          <p:cNvSpPr>
            <a:spLocks noChangeShapeType="1"/>
          </p:cNvSpPr>
          <p:nvPr/>
        </p:nvSpPr>
        <p:spPr bwMode="auto">
          <a:xfrm flipV="1">
            <a:off x="3182340" y="4614038"/>
            <a:ext cx="252413" cy="288274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2252466" y="1366547"/>
            <a:ext cx="674086" cy="15414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" name="Прямая со стрелкой 3"/>
          <p:cNvCxnSpPr>
            <a:stCxn id="61446" idx="3"/>
          </p:cNvCxnSpPr>
          <p:nvPr/>
        </p:nvCxnSpPr>
        <p:spPr>
          <a:xfrm flipV="1">
            <a:off x="2051028" y="3864580"/>
            <a:ext cx="358986" cy="1729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568" y="466815"/>
            <a:ext cx="2705100" cy="183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0737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1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1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61449" grpId="0" animBg="1"/>
      <p:bldP spid="20" grpId="0" animBg="1"/>
      <p:bldP spid="21" grpId="0" animBg="1"/>
      <p:bldP spid="61442" grpId="0" animBg="1"/>
      <p:bldP spid="61444" grpId="0" animBg="1"/>
      <p:bldP spid="61445" grpId="0" animBg="1"/>
      <p:bldP spid="61446" grpId="0" animBg="1"/>
      <p:bldP spid="61448" grpId="0" animBg="1"/>
      <p:bldP spid="61451" grpId="0" animBg="1"/>
      <p:bldP spid="61454" grpId="0" animBg="1"/>
      <p:bldP spid="61455" grpId="0" animBg="1"/>
      <p:bldP spid="22" grpId="0" animBg="1"/>
      <p:bldP spid="19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28875" y="1142983"/>
            <a:ext cx="5929339" cy="5022321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7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 </a:t>
            </a:r>
            <a:endParaRPr lang="ru-RU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357166"/>
            <a:ext cx="676875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Arial Black" panose="020B0A04020102020204" pitchFamily="34" charset="0"/>
                <a:ea typeface="Arial" panose="020B0604020202020204" pitchFamily="34" charset="0"/>
              </a:rPr>
              <a:t>Технологии проблемного обучения </a:t>
            </a:r>
            <a:endParaRPr lang="ru-RU" sz="3600" b="1" dirty="0" smtClean="0">
              <a:solidFill>
                <a:srgbClr val="C00000"/>
              </a:solidFill>
              <a:latin typeface="Arial Black" panose="020B0A04020102020204" pitchFamily="34" charset="0"/>
              <a:ea typeface="Arial" panose="020B0604020202020204" pitchFamily="34" charset="0"/>
            </a:endParaRPr>
          </a:p>
          <a:p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07704" y="1844824"/>
            <a:ext cx="6696744" cy="3253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marR="95250" lvl="0" indent="-342900" algn="just" eaLnBrk="0" hangingPunct="0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Font typeface="Arial" charset="0"/>
              <a:buChar char="•"/>
            </a:pP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Мыслить человек начинает тогда, когда у него появляется потребность что-нибудь понять. И начинается мышление с проблемы или вопроса, удивления или недоумения. </a:t>
            </a:r>
            <a:endParaRPr lang="ru-RU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143875" cy="17264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ru-RU" sz="4000" dirty="0" smtClean="0">
                <a:solidFill>
                  <a:srgbClr val="FF0000"/>
                </a:solidFill>
                <a:effectLst/>
              </a:rPr>
              <a:t>Существует </a:t>
            </a:r>
            <a:r>
              <a:rPr lang="ru-RU" sz="4000" dirty="0">
                <a:solidFill>
                  <a:srgbClr val="FF0000"/>
                </a:solidFill>
                <a:effectLst/>
              </a:rPr>
              <a:t>три основных метода постановки учебной проблемы: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933056"/>
            <a:ext cx="8352928" cy="208823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1. </a:t>
            </a:r>
            <a:r>
              <a:rPr lang="ru-RU" b="1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Побуждающий </a:t>
            </a:r>
            <a:r>
              <a:rPr lang="ru-RU" b="1" dirty="0">
                <a:latin typeface="Times New Roman" panose="02020603050405020304" pitchFamily="18" charset="0"/>
                <a:ea typeface="Arial" panose="020B0604020202020204" pitchFamily="34" charset="0"/>
              </a:rPr>
              <a:t>от проблемной ситуации диалог. </a:t>
            </a:r>
            <a:endParaRPr lang="ru-RU" b="1" dirty="0" smtClean="0"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2. </a:t>
            </a:r>
            <a:r>
              <a:rPr lang="ru-RU" b="1" dirty="0">
                <a:latin typeface="Times New Roman" panose="02020603050405020304" pitchFamily="18" charset="0"/>
                <a:ea typeface="Arial" panose="020B0604020202020204" pitchFamily="34" charset="0"/>
              </a:rPr>
              <a:t>Подводящий диалог представляет собой систему вопросов и заданий, которые пошагово подводят учащихся к формулированию темы</a:t>
            </a:r>
            <a:r>
              <a:rPr lang="ru-RU" b="1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</a:rPr>
              <a:t>3. </a:t>
            </a:r>
            <a:r>
              <a:rPr lang="ru-RU" b="1" dirty="0">
                <a:latin typeface="Times New Roman" panose="02020603050405020304" pitchFamily="18" charset="0"/>
                <a:ea typeface="Arial" panose="020B0604020202020204" pitchFamily="34" charset="0"/>
              </a:rPr>
              <a:t>Сообщение темы с </a:t>
            </a:r>
            <a:r>
              <a:rPr lang="ru-RU" b="1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мотивирующим </a:t>
            </a:r>
            <a:r>
              <a:rPr lang="ru-RU" b="1" dirty="0">
                <a:latin typeface="Times New Roman" panose="02020603050405020304" pitchFamily="18" charset="0"/>
                <a:ea typeface="Arial" panose="020B0604020202020204" pitchFamily="34" charset="0"/>
              </a:rPr>
              <a:t>приемом</a:t>
            </a:r>
            <a:r>
              <a:rPr lang="ru-RU" b="1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US" b="1" dirty="0" smtClean="0"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700808"/>
            <a:ext cx="2592288" cy="2254256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068" y="1196750"/>
            <a:ext cx="7671564" cy="5177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Rectangle 5"/>
          <p:cNvSpPr>
            <a:spLocks noChangeArrowheads="1"/>
          </p:cNvSpPr>
          <p:nvPr/>
        </p:nvSpPr>
        <p:spPr bwMode="auto">
          <a:xfrm>
            <a:off x="539552" y="365754"/>
            <a:ext cx="80648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b="1" dirty="0">
                <a:solidFill>
                  <a:srgbClr val="003366"/>
                </a:solidFill>
              </a:rPr>
              <a:t> </a:t>
            </a:r>
            <a:r>
              <a:rPr lang="en-US" altLang="ru-RU" b="1" dirty="0" smtClean="0">
                <a:solidFill>
                  <a:srgbClr val="003366"/>
                </a:solidFill>
              </a:rPr>
              <a:t>        </a:t>
            </a:r>
            <a:r>
              <a:rPr lang="ru-RU" altLang="ru-RU" sz="3200" b="1" dirty="0" smtClean="0">
                <a:solidFill>
                  <a:srgbClr val="003366"/>
                </a:solidFill>
              </a:rPr>
              <a:t>Проблемное </a:t>
            </a:r>
            <a:r>
              <a:rPr lang="ru-RU" altLang="ru-RU" sz="3200" b="1" dirty="0">
                <a:solidFill>
                  <a:srgbClr val="003366"/>
                </a:solidFill>
              </a:rPr>
              <a:t>обучение</a:t>
            </a:r>
            <a:r>
              <a:rPr lang="ru-RU" altLang="ru-RU" b="1" dirty="0">
                <a:solidFill>
                  <a:srgbClr val="003366"/>
                </a:solidFill>
              </a:rPr>
              <a:t> </a:t>
            </a: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5508104" y="488054"/>
            <a:ext cx="2648545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2000" b="1" dirty="0">
                <a:solidFill>
                  <a:srgbClr val="FF0000"/>
                </a:solidFill>
              </a:rPr>
              <a:t>Вербицкий А.А</a:t>
            </a:r>
            <a:r>
              <a:rPr lang="ru-RU" altLang="ru-RU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076710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0"/>
            <a:ext cx="8893175" cy="1143000"/>
          </a:xfrm>
        </p:spPr>
        <p:txBody>
          <a:bodyPr/>
          <a:lstStyle/>
          <a:p>
            <a:pPr eaLnBrk="1" hangingPunct="1">
              <a:lnSpc>
                <a:spcPct val="75000"/>
              </a:lnSpc>
            </a:pPr>
            <a:r>
              <a:rPr lang="ru-RU" alt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Возможности использования игровых технологий: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340768"/>
            <a:ext cx="8280920" cy="5040560"/>
          </a:xfrm>
        </p:spPr>
        <p:txBody>
          <a:bodyPr rtlCol="0">
            <a:normAutofit fontScale="92500" lnSpcReduction="20000"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400" dirty="0" smtClean="0"/>
              <a:t>1)</a:t>
            </a: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Ролевые игры на уроке</a:t>
            </a:r>
            <a:r>
              <a:rPr lang="ru-RU" sz="2400" dirty="0" smtClean="0"/>
              <a:t> (</a:t>
            </a:r>
            <a:r>
              <a:rPr lang="ru-RU" sz="2400" dirty="0" err="1" smtClean="0"/>
              <a:t>инсценирование</a:t>
            </a:r>
            <a:r>
              <a:rPr lang="ru-RU" sz="2400" dirty="0" smtClean="0"/>
              <a:t>); 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400" dirty="0" smtClean="0"/>
              <a:t>2)</a:t>
            </a: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Игровая организация учебного процесса с использованием игровых заданий</a:t>
            </a:r>
            <a:r>
              <a:rPr lang="ru-RU" sz="2400" dirty="0" smtClean="0"/>
              <a:t> (</a:t>
            </a:r>
            <a:r>
              <a:rPr lang="ru-RU" sz="2400" dirty="0" smtClean="0">
                <a:hlinkClick r:id="rId2" action="ppaction://hlinkpres?slideindex=1&amp;slidetitle="/>
              </a:rPr>
              <a:t>урок - соревнование</a:t>
            </a:r>
            <a:r>
              <a:rPr lang="ru-RU" sz="2400" dirty="0" smtClean="0"/>
              <a:t>, урок - конкурс, </a:t>
            </a:r>
            <a:r>
              <a:rPr lang="ru-RU" sz="2400" dirty="0" smtClean="0">
                <a:hlinkClick r:id="rId3" action="ppaction://hlinkfile"/>
              </a:rPr>
              <a:t>урок - путешествие</a:t>
            </a:r>
            <a:r>
              <a:rPr lang="ru-RU" sz="2400" dirty="0" smtClean="0"/>
              <a:t>, </a:t>
            </a:r>
            <a:r>
              <a:rPr lang="ru-RU" sz="2400" dirty="0" smtClean="0">
                <a:hlinkClick r:id="rId4" action="ppaction://hlinkfile"/>
              </a:rPr>
              <a:t>урок - КВН</a:t>
            </a:r>
            <a:r>
              <a:rPr lang="ru-RU" sz="2400" dirty="0" smtClean="0"/>
              <a:t>);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400" dirty="0" smtClean="0"/>
              <a:t>3)</a:t>
            </a: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hlinkClick r:id="rId5" action="ppaction://hlinkfile"/>
              </a:rPr>
              <a:t>Игровая организация учебного процесса с использованием заданий</a:t>
            </a: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которые обычно предлагаются на традиционном уроке</a:t>
            </a:r>
            <a:r>
              <a:rPr lang="ru-RU" sz="2400" dirty="0" smtClean="0"/>
              <a:t>;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400" dirty="0" smtClean="0"/>
              <a:t>4)</a:t>
            </a: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Использование игры на определённом этапе урока</a:t>
            </a:r>
            <a:r>
              <a:rPr lang="ru-RU" sz="2400" dirty="0" smtClean="0"/>
              <a:t> (начало, середина, конец; знакомство с новым материалом, закрепление знаний, умений, навыков, повторение и      		систематизация изученного);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400" dirty="0" smtClean="0"/>
              <a:t>	5)</a:t>
            </a:r>
            <a:r>
              <a:rPr lang="ru-RU" sz="2400" dirty="0" smtClean="0">
                <a:hlinkClick r:id="rId6" action="ppaction://hlinkfile"/>
              </a:rPr>
              <a:t>Различные виды внеклассной работы </a:t>
            </a:r>
            <a:r>
              <a:rPr lang="ru-RU" sz="2400" dirty="0" smtClean="0"/>
              <a:t>(лингвистический КВН, экскурсии, вечера, олимпиады и т.п.), которые могут проводиться между учащимися разных классов одной параллели. </a:t>
            </a:r>
          </a:p>
        </p:txBody>
      </p:sp>
    </p:spTree>
    <p:extLst>
      <p:ext uri="{BB962C8B-B14F-4D97-AF65-F5344CB8AC3E}">
        <p14:creationId xmlns:p14="http://schemas.microsoft.com/office/powerpoint/2010/main" val="30010386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.2|1|1|1|1|1|0.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4868</TotalTime>
  <Words>1022</Words>
  <Application>Microsoft Office PowerPoint</Application>
  <PresentationFormat>Экран (4:3)</PresentationFormat>
  <Paragraphs>218</Paragraphs>
  <Slides>25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Аспект</vt:lpstr>
      <vt:lpstr>Диаграмма</vt:lpstr>
      <vt:lpstr>Применение  инновационных технологий на уроках ОБЖ </vt:lpstr>
      <vt:lpstr>Презентация PowerPoint</vt:lpstr>
      <vt:lpstr>Презентация PowerPoint</vt:lpstr>
      <vt:lpstr>Презентация PowerPoint</vt:lpstr>
      <vt:lpstr>Современные образовательные технологии на уроках ОБЖ</vt:lpstr>
      <vt:lpstr> </vt:lpstr>
      <vt:lpstr>    Существует три основных метода постановки учебной проблемы:</vt:lpstr>
      <vt:lpstr>Презентация PowerPoint</vt:lpstr>
      <vt:lpstr>Возможности использования игровых технологий:</vt:lpstr>
      <vt:lpstr> Типология педагогических игр по характеру игровой методике </vt:lpstr>
      <vt:lpstr>Презентация PowerPoint</vt:lpstr>
      <vt:lpstr>Презентация PowerPoint</vt:lpstr>
      <vt:lpstr>Презентация PowerPoint</vt:lpstr>
      <vt:lpstr>         (на этапе контроля ЗУН)</vt:lpstr>
      <vt:lpstr>Презентация PowerPoint</vt:lpstr>
      <vt:lpstr>Презентация PowerPoint</vt:lpstr>
      <vt:lpstr>Использование ИКТ на уроке: </vt:lpstr>
      <vt:lpstr>Использование компьютерных технологий позволяет: </vt:lpstr>
      <vt:lpstr>Направления использования  средств ИКТ</vt:lpstr>
      <vt:lpstr>Преимущество использования информационных компьютерных технологий</vt:lpstr>
      <vt:lpstr>Презентация PowerPoint</vt:lpstr>
      <vt:lpstr> Взаимодействие с различными образовательными и общественными  учреждениями и организациями  Многополярность и многоплановость процесса взросления и вхождения ребенка во взрослую жизнь сопряжено с различного рода трудностями. Сегодняшняя социально-экономическая действительность такова, что существует обширный пласт проблем, с которыми приходится сталкиваться ребенку на пути вхождения в общество, а подчас и оставаться один на один с ними. В современном обществе многие государственные, коммерческие и общественные организации и учреждения различных министерств и ведомств вводят в круг своей деятельности задачи по воспитанию подрастающего поколения. Однако, эффективность решения таких задач отдельной группой специалистов значительно ниже возможных результатов командной работы. Создание системы взаимодействия субъектов образования с социальными партнерами других ведомств должно быть обращено к личности ребенка, направлено на ее развитие, раскрытие потенциала, своеобразия и духовных сил, нивелирование негативных последствий влияния часто, враждебной социальной среды, поэтому на уроках  ОБЖ  зачастую используют  межведомственное взаимодействие органов здравоохранения, образования, физкультуры и спорта, социальной защиты населения, экологических служб, различных общественных организаций (беседы, лекции, акции, соревнования, флеш-мобы и т.д.)  </vt:lpstr>
      <vt:lpstr>Внеклассная   работа           </vt:lpstr>
      <vt:lpstr>Презентация PowerPoint</vt:lpstr>
      <vt:lpstr>    Спасибо за внимание!      Методист МОУ ДО «Турочакская ДЮСШ» – Васильева Е.В. Эл. почта - dusesha04@mail.ru, тел. 8-388-43-22-6-53. 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Елена</cp:lastModifiedBy>
  <cp:revision>104</cp:revision>
  <dcterms:created xsi:type="dcterms:W3CDTF">2011-07-24T06:23:31Z</dcterms:created>
  <dcterms:modified xsi:type="dcterms:W3CDTF">2021-08-16T01:06:43Z</dcterms:modified>
</cp:coreProperties>
</file>